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5"/>
  </p:notesMasterIdLst>
  <p:sldIdLst>
    <p:sldId id="493" r:id="rId2"/>
    <p:sldId id="494" r:id="rId3"/>
    <p:sldId id="495" r:id="rId4"/>
  </p:sldIdLst>
  <p:sldSz cx="9144000" cy="5143500" type="screen16x9"/>
  <p:notesSz cx="6797675" cy="9926638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2AC"/>
    <a:srgbClr val="3366FF"/>
    <a:srgbClr val="33CCFF"/>
    <a:srgbClr val="3399FF"/>
    <a:srgbClr val="FF0000"/>
    <a:srgbClr val="CC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6433" autoAdjust="0"/>
  </p:normalViewPr>
  <p:slideViewPr>
    <p:cSldViewPr snapToGrid="0">
      <p:cViewPr>
        <p:scale>
          <a:sx n="80" d="100"/>
          <a:sy n="80" d="100"/>
        </p:scale>
        <p:origin x="-2550" y="-12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29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AF26A-A7B5-4E05-B675-F5025C2BC411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5152E-49BC-46BB-A182-0EF9A6831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90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470D89-7604-4649-AC97-62AC8911B933}" type="slidenum">
              <a:rPr lang="ru-RU" altLang="ru-RU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ru-RU" altLang="ru-RU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06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470D89-7604-4649-AC97-62AC8911B933}" type="slidenum">
              <a:rPr lang="ru-RU" altLang="ru-RU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ru-RU" altLang="ru-RU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069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470D89-7604-4649-AC97-62AC8911B933}" type="slidenum">
              <a:rPr lang="ru-RU" altLang="ru-RU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ru-RU" altLang="ru-RU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06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8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10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89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81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 i="0">
                <a:solidFill>
                  <a:srgbClr val="2D75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8866D-5DF2-449B-AFA8-61D7B919D95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325B2-8DC9-433B-8175-9B3CCBB74CDA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57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7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6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1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1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0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5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50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5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02.04.2020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8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emf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-3929" y="4033694"/>
            <a:ext cx="9144000" cy="484377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0" y="2896154"/>
            <a:ext cx="9144000" cy="738664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1452" y="1662698"/>
            <a:ext cx="9144000" cy="951133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71519" y="902320"/>
            <a:ext cx="5151886" cy="444563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AutoShape 2" descr="https://media.istockphoto.com/vectors/labor-day-a-group-of-people-of-different-professions-vector-id639192874?k=6&amp;m=639192874&amp;s=612x612&amp;w=0&amp;h=ioyR_2AZynAPRuo-ByD8qMsx8zMr6NV8kielWMQiaQU="/>
          <p:cNvSpPr>
            <a:spLocks noChangeAspect="1" noChangeArrowheads="1"/>
          </p:cNvSpPr>
          <p:nvPr/>
        </p:nvSpPr>
        <p:spPr bwMode="auto">
          <a:xfrm>
            <a:off x="367134" y="-3251309"/>
            <a:ext cx="171450" cy="54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45741" y="2311"/>
            <a:ext cx="92278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КАК ПОЛУЧИТЬ СПРАВКУ НА БИРЖЕ </a:t>
            </a:r>
            <a:r>
              <a:rPr lang="ru-RU" sz="2000" b="1" dirty="0">
                <a:solidFill>
                  <a:srgbClr val="C00000"/>
                </a:solidFill>
              </a:rPr>
              <a:t>ТРУДА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ДИСТАНЦИОННО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87400" y="699249"/>
            <a:ext cx="6993467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501" y="3908886"/>
            <a:ext cx="458075" cy="62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 descr="C:\Users\e.korobkova\Desktop\Documents\Екатерина\РАБОЧЕЕ\ПРЕЗЕНТАЦИИ\2020\Инструкции по работе_короновирус\исход\1d78138ad57d487af0c0cb63129efad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8" r="14659"/>
          <a:stretch/>
        </p:blipFill>
        <p:spPr bwMode="auto">
          <a:xfrm>
            <a:off x="8108512" y="2930044"/>
            <a:ext cx="515635" cy="70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4306845" y="6111261"/>
            <a:ext cx="3043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Нужна страница только 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последним местом работы 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04" b="14544"/>
          <a:stretch/>
        </p:blipFill>
        <p:spPr bwMode="auto">
          <a:xfrm>
            <a:off x="91321" y="79787"/>
            <a:ext cx="412854" cy="1160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2532450" y="897217"/>
            <a:ext cx="39531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Горячая линия: </a:t>
            </a:r>
            <a:r>
              <a:rPr lang="ru-RU" sz="2000" b="1" dirty="0">
                <a:solidFill>
                  <a:srgbClr val="C00000"/>
                </a:solidFill>
              </a:rPr>
              <a:t>8 (800) 350-47-47</a:t>
            </a:r>
          </a:p>
        </p:txBody>
      </p:sp>
      <p:pic>
        <p:nvPicPr>
          <p:cNvPr id="27" name="Picture 2" descr="C:\Users\lyd_anl\Desktop\Екатерина\РАБОЧЕЕ\ПРЕЗЕНТАЦИИ\2018\30.07.2018 - Координационный комитет Ялов\рабочее\4TbL4zGLc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662" y="916267"/>
            <a:ext cx="346133" cy="34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Скругленный прямоугольник 29"/>
          <p:cNvSpPr/>
          <p:nvPr/>
        </p:nvSpPr>
        <p:spPr bwMode="auto">
          <a:xfrm>
            <a:off x="284435" y="1750012"/>
            <a:ext cx="687130" cy="454113"/>
          </a:xfrm>
          <a:prstGeom prst="roundRect">
            <a:avLst>
              <a:gd name="adj" fmla="val 3308"/>
            </a:avLst>
          </a:prstGeom>
          <a:gradFill>
            <a:gsLst>
              <a:gs pos="0">
                <a:schemeClr val="bg1">
                  <a:lumMod val="0"/>
                  <a:lumOff val="100000"/>
                </a:schemeClr>
              </a:gs>
              <a:gs pos="100000">
                <a:srgbClr val="DDE9F7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ШАГ 1</a:t>
            </a:r>
            <a:endParaRPr lang="ru-RU" b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659725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Направить запрос </a:t>
            </a:r>
            <a:r>
              <a:rPr lang="ru-RU" dirty="0">
                <a:solidFill>
                  <a:srgbClr val="002060"/>
                </a:solidFill>
              </a:rPr>
              <a:t>в </a:t>
            </a:r>
            <a:r>
              <a:rPr lang="ru-RU" dirty="0" smtClean="0">
                <a:solidFill>
                  <a:srgbClr val="002060"/>
                </a:solidFill>
              </a:rPr>
              <a:t>произвольной форме по электронной почте,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адрес филиала ЦЗН выбрать из списка, размещенного на: </a:t>
            </a:r>
            <a:r>
              <a:rPr lang="en-US" b="1" dirty="0" smtClean="0">
                <a:solidFill>
                  <a:srgbClr val="0000FF"/>
                </a:solidFill>
              </a:rPr>
              <a:t>www.czn47.ru/czn/index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Филиал ЦЗН должен соответствовать району регистрации по паспорту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Указать цель получения справки и контактный номер телефона для связи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284435" y="3006312"/>
            <a:ext cx="687130" cy="454113"/>
          </a:xfrm>
          <a:prstGeom prst="roundRect">
            <a:avLst>
              <a:gd name="adj" fmla="val 3308"/>
            </a:avLst>
          </a:prstGeom>
          <a:gradFill>
            <a:gsLst>
              <a:gs pos="0">
                <a:schemeClr val="bg1">
                  <a:lumMod val="0"/>
                  <a:lumOff val="100000"/>
                </a:schemeClr>
              </a:gs>
              <a:gs pos="100000">
                <a:srgbClr val="DDE9F7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ШАГ 2</a:t>
            </a:r>
            <a:endParaRPr lang="ru-RU" b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" y="2930044"/>
            <a:ext cx="9143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После подтверждения сотрудником </a:t>
            </a:r>
            <a:r>
              <a:rPr lang="ru-RU" dirty="0" smtClean="0">
                <a:solidFill>
                  <a:srgbClr val="002060"/>
                </a:solidFill>
              </a:rPr>
              <a:t>Биржи Труда </a:t>
            </a:r>
            <a:r>
              <a:rPr lang="ru-RU" dirty="0">
                <a:solidFill>
                  <a:srgbClr val="002060"/>
                </a:solidFill>
              </a:rPr>
              <a:t>получения запроса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отправить скан-копию/фото </a:t>
            </a:r>
            <a:r>
              <a:rPr lang="ru-RU" dirty="0" smtClean="0">
                <a:solidFill>
                  <a:srgbClr val="002060"/>
                </a:solidFill>
              </a:rPr>
              <a:t>паспорта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разворот с фотографией и разворот с отметкой о регистрации по месту жительства</a:t>
            </a:r>
          </a:p>
        </p:txBody>
      </p:sp>
      <p:pic>
        <p:nvPicPr>
          <p:cNvPr id="1026" name="Picture 2" descr="C:\Users\e.korobkova\Desktop\Documents\Екатерина\РАБОЧЕЕ\ПРЕЗЕНТАЦИИ\2020\Инструкции по работе_короновирус\исход\0_-wZ0qwNw9hIvFh6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601" y="1801051"/>
            <a:ext cx="597338" cy="59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Скругленный прямоугольник 42"/>
          <p:cNvSpPr/>
          <p:nvPr/>
        </p:nvSpPr>
        <p:spPr bwMode="auto">
          <a:xfrm>
            <a:off x="284436" y="4026831"/>
            <a:ext cx="687130" cy="454113"/>
          </a:xfrm>
          <a:prstGeom prst="roundRect">
            <a:avLst>
              <a:gd name="adj" fmla="val 3308"/>
            </a:avLst>
          </a:prstGeom>
          <a:gradFill>
            <a:gsLst>
              <a:gs pos="0">
                <a:schemeClr val="bg1">
                  <a:lumMod val="0"/>
                  <a:lumOff val="100000"/>
                </a:schemeClr>
              </a:gs>
              <a:gs pos="100000">
                <a:srgbClr val="DDE9F7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ШАГ 3</a:t>
            </a:r>
            <a:endParaRPr lang="ru-RU" b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" y="4014273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Получить справку по электронной почте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в течение двух рабочих дней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/>
          <p:cNvSpPr/>
          <p:nvPr/>
        </p:nvSpPr>
        <p:spPr>
          <a:xfrm>
            <a:off x="-1" y="4552949"/>
            <a:ext cx="9144000" cy="551796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5121" y="2695953"/>
            <a:ext cx="9144000" cy="986590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1419225"/>
            <a:ext cx="9144000" cy="1144130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91304" y="744843"/>
            <a:ext cx="5151886" cy="444563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AutoShape 2" descr="https://media.istockphoto.com/vectors/labor-day-a-group-of-people-of-different-professions-vector-id639192874?k=6&amp;m=639192874&amp;s=612x612&amp;w=0&amp;h=ioyR_2AZynAPRuo-ByD8qMsx8zMr6NV8kielWMQiaQU="/>
          <p:cNvSpPr>
            <a:spLocks noChangeAspect="1" noChangeArrowheads="1"/>
          </p:cNvSpPr>
          <p:nvPr/>
        </p:nvSpPr>
        <p:spPr bwMode="auto">
          <a:xfrm>
            <a:off x="367134" y="-3251309"/>
            <a:ext cx="171450" cy="54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56335" y="88066"/>
            <a:ext cx="92278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КАК НАЙТИ РАБОТУ НА БИРЖЕ  ТРУДА ДИСТАНЦИОННО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06450" y="584949"/>
            <a:ext cx="6993467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8563">
            <a:off x="8023890" y="2820545"/>
            <a:ext cx="458075" cy="62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 descr="C:\Users\e.korobkova\Desktop\Documents\Екатерина\РАБОЧЕЕ\ПРЕЗЕНТАЦИИ\2020\Инструкции по работе_короновирус\исход\1d78138ad57d487af0c0cb63129efad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8" r="14659"/>
          <a:stretch/>
        </p:blipFill>
        <p:spPr bwMode="auto">
          <a:xfrm>
            <a:off x="8252928" y="2759908"/>
            <a:ext cx="515635" cy="70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04" b="14544"/>
          <a:stretch/>
        </p:blipFill>
        <p:spPr bwMode="auto">
          <a:xfrm>
            <a:off x="91321" y="79787"/>
            <a:ext cx="412854" cy="1160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2848507" y="783262"/>
            <a:ext cx="39531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Горячая линия: </a:t>
            </a:r>
            <a:r>
              <a:rPr lang="ru-RU" sz="2000" b="1" dirty="0">
                <a:solidFill>
                  <a:srgbClr val="C00000"/>
                </a:solidFill>
              </a:rPr>
              <a:t>8 (800) 350-47-47</a:t>
            </a:r>
          </a:p>
        </p:txBody>
      </p:sp>
      <p:pic>
        <p:nvPicPr>
          <p:cNvPr id="27" name="Picture 2" descr="C:\Users\lyd_anl\Desktop\Екатерина\РАБОЧЕЕ\ПРЕЗЕНТАЦИИ\2018\30.07.2018 - Координационный комитет Ялов\рабочее\4TbL4zGLc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992" y="767114"/>
            <a:ext cx="346133" cy="34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Скругленный прямоугольник 29"/>
          <p:cNvSpPr/>
          <p:nvPr/>
        </p:nvSpPr>
        <p:spPr bwMode="auto">
          <a:xfrm>
            <a:off x="284435" y="1777837"/>
            <a:ext cx="687130" cy="454113"/>
          </a:xfrm>
          <a:prstGeom prst="roundRect">
            <a:avLst>
              <a:gd name="adj" fmla="val 3308"/>
            </a:avLst>
          </a:prstGeom>
          <a:gradFill>
            <a:gsLst>
              <a:gs pos="0">
                <a:schemeClr val="bg1">
                  <a:lumMod val="0"/>
                  <a:lumOff val="100000"/>
                </a:schemeClr>
              </a:gs>
              <a:gs pos="100000">
                <a:srgbClr val="DDE9F7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ШАГ 1</a:t>
            </a:r>
            <a:endParaRPr lang="ru-RU" b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93804"/>
            <a:ext cx="91439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Направить запрос по электронной почте, адрес филиала ЦЗН выбрать из списка, размещенного на: </a:t>
            </a:r>
            <a:r>
              <a:rPr lang="en-US" b="1" dirty="0">
                <a:solidFill>
                  <a:srgbClr val="0000FF"/>
                </a:solidFill>
              </a:rPr>
              <a:t>www.czn47.ru/czn/index </a:t>
            </a:r>
            <a:r>
              <a:rPr lang="ru-RU" dirty="0">
                <a:solidFill>
                  <a:srgbClr val="002060"/>
                </a:solidFill>
              </a:rPr>
              <a:t>Филиал ЦЗН должен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соответствовать району регистрации по паспорту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Тема: «Прошу оказать содействие в поиске подходящий работы. Трудоустройство»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Указать контактные данные. Специалист Биржи Труда вам перезвонит в течение 2 </a:t>
            </a:r>
            <a:r>
              <a:rPr lang="ru-RU" dirty="0" smtClean="0">
                <a:solidFill>
                  <a:srgbClr val="002060"/>
                </a:solidFill>
              </a:rPr>
              <a:t>рабочих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дней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235615" y="2807627"/>
            <a:ext cx="687130" cy="454113"/>
          </a:xfrm>
          <a:prstGeom prst="roundRect">
            <a:avLst>
              <a:gd name="adj" fmla="val 3308"/>
            </a:avLst>
          </a:prstGeom>
          <a:gradFill>
            <a:gsLst>
              <a:gs pos="0">
                <a:schemeClr val="bg1">
                  <a:lumMod val="0"/>
                  <a:lumOff val="100000"/>
                </a:schemeClr>
              </a:gs>
              <a:gs pos="100000">
                <a:srgbClr val="DDE9F7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ШАГ 2</a:t>
            </a:r>
            <a:endParaRPr lang="ru-RU" b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-2" y="2728436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аполнить </a:t>
            </a:r>
            <a:r>
              <a:rPr lang="ru-RU" dirty="0">
                <a:solidFill>
                  <a:srgbClr val="002060"/>
                </a:solidFill>
              </a:rPr>
              <a:t>заявление на получение услуги, которое </a:t>
            </a:r>
            <a:r>
              <a:rPr lang="ru-RU" dirty="0" smtClean="0">
                <a:solidFill>
                  <a:srgbClr val="002060"/>
                </a:solidFill>
              </a:rPr>
              <a:t> направит </a:t>
            </a:r>
            <a:r>
              <a:rPr lang="ru-RU" dirty="0">
                <a:solidFill>
                  <a:srgbClr val="002060"/>
                </a:solidFill>
              </a:rPr>
              <a:t>специалист </a:t>
            </a:r>
            <a:r>
              <a:rPr lang="ru-RU" dirty="0" smtClean="0">
                <a:solidFill>
                  <a:srgbClr val="002060"/>
                </a:solidFill>
              </a:rPr>
              <a:t>Биржи Труда,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вложить скан-копии/фото </a:t>
            </a:r>
            <a:r>
              <a:rPr lang="ru-RU" dirty="0" smtClean="0">
                <a:solidFill>
                  <a:srgbClr val="002060"/>
                </a:solidFill>
              </a:rPr>
              <a:t>паспорта (основной разворот и регистрация),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первой и </a:t>
            </a:r>
            <a:r>
              <a:rPr lang="ru-RU" dirty="0">
                <a:solidFill>
                  <a:srgbClr val="002060"/>
                </a:solidFill>
              </a:rPr>
              <a:t>последней </a:t>
            </a:r>
            <a:r>
              <a:rPr lang="ru-RU" dirty="0" smtClean="0">
                <a:solidFill>
                  <a:srgbClr val="002060"/>
                </a:solidFill>
              </a:rPr>
              <a:t>записи об увольнении </a:t>
            </a:r>
            <a:r>
              <a:rPr lang="ru-RU" dirty="0">
                <a:solidFill>
                  <a:srgbClr val="002060"/>
                </a:solidFill>
              </a:rPr>
              <a:t>трудовой </a:t>
            </a:r>
            <a:r>
              <a:rPr lang="ru-RU" dirty="0" smtClean="0">
                <a:solidFill>
                  <a:srgbClr val="002060"/>
                </a:solidFill>
              </a:rPr>
              <a:t>книжки (при наличии),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документа об </a:t>
            </a:r>
            <a:r>
              <a:rPr lang="ru-RU" dirty="0" smtClean="0">
                <a:solidFill>
                  <a:srgbClr val="002060"/>
                </a:solidFill>
              </a:rPr>
              <a:t>образовании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e.korobkova\Desktop\Documents\Екатерина\РАБОЧЕЕ\ПРЕЗЕНТАЦИИ\2020\Инструкции по работе_короновирус\исход\0_-wZ0qwNw9hIvFh6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037" y="1725442"/>
            <a:ext cx="597338" cy="59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Прямоугольник 40"/>
          <p:cNvSpPr/>
          <p:nvPr/>
        </p:nvSpPr>
        <p:spPr>
          <a:xfrm>
            <a:off x="15121" y="3810604"/>
            <a:ext cx="9144000" cy="579165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 bwMode="auto">
          <a:xfrm>
            <a:off x="284436" y="3838576"/>
            <a:ext cx="687130" cy="454113"/>
          </a:xfrm>
          <a:prstGeom prst="roundRect">
            <a:avLst>
              <a:gd name="adj" fmla="val 3308"/>
            </a:avLst>
          </a:prstGeom>
          <a:gradFill>
            <a:gsLst>
              <a:gs pos="0">
                <a:schemeClr val="bg1">
                  <a:lumMod val="0"/>
                  <a:lumOff val="100000"/>
                </a:schemeClr>
              </a:gs>
              <a:gs pos="100000">
                <a:srgbClr val="DDE9F7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ШАГ 3</a:t>
            </a:r>
            <a:endParaRPr lang="ru-RU" b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9266" y="3838576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Специалист Биржи Труда выполнит </a:t>
            </a:r>
            <a:r>
              <a:rPr lang="ru-RU" dirty="0">
                <a:solidFill>
                  <a:srgbClr val="002060"/>
                </a:solidFill>
              </a:rPr>
              <a:t>подбор подходящей работы и свяжется </a:t>
            </a:r>
            <a:r>
              <a:rPr lang="ru-RU" dirty="0" smtClean="0">
                <a:solidFill>
                  <a:srgbClr val="002060"/>
                </a:solidFill>
              </a:rPr>
              <a:t>с вами для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согласования варианта, </a:t>
            </a:r>
            <a:r>
              <a:rPr lang="ru-RU" dirty="0">
                <a:solidFill>
                  <a:srgbClr val="002060"/>
                </a:solidFill>
              </a:rPr>
              <a:t>по которому будет проходить собеседование с </a:t>
            </a:r>
            <a:r>
              <a:rPr lang="ru-RU" dirty="0" smtClean="0">
                <a:solidFill>
                  <a:srgbClr val="002060"/>
                </a:solidFill>
              </a:rPr>
              <a:t>работодателем</a:t>
            </a:r>
          </a:p>
        </p:txBody>
      </p:sp>
      <p:sp>
        <p:nvSpPr>
          <p:cNvPr id="48" name="Скругленный прямоугольник 47"/>
          <p:cNvSpPr/>
          <p:nvPr/>
        </p:nvSpPr>
        <p:spPr bwMode="auto">
          <a:xfrm>
            <a:off x="284434" y="4584558"/>
            <a:ext cx="687130" cy="454113"/>
          </a:xfrm>
          <a:prstGeom prst="roundRect">
            <a:avLst>
              <a:gd name="adj" fmla="val 3308"/>
            </a:avLst>
          </a:prstGeom>
          <a:gradFill>
            <a:gsLst>
              <a:gs pos="0">
                <a:schemeClr val="bg1">
                  <a:lumMod val="0"/>
                  <a:lumOff val="100000"/>
                </a:schemeClr>
              </a:gs>
              <a:gs pos="100000">
                <a:srgbClr val="DDE9F7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ШАГ 4</a:t>
            </a:r>
            <a:endParaRPr lang="ru-RU" b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-1" y="4562475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Сообщить сотруднику Биржи труда о результатах собеседования,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при необходимости получить другие варианты работы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8" name="Picture 4" descr="C:\Users\e.korobkova\Desktop\Documents\Екатерина\РАБОЧЕЕ\ПРЕЗЕНТАЦИИ\2020\Инструкции по работе_короновирус\исход\425522.970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3" t="4341" r="18788" b="6389"/>
          <a:stretch/>
        </p:blipFill>
        <p:spPr bwMode="auto">
          <a:xfrm rot="682862">
            <a:off x="8565582" y="2854409"/>
            <a:ext cx="408369" cy="59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C:\Users\lyd_anl\Desktop\Екатерина\РАБОЧЕЕ\ПРЕЗЕНТАЦИИ\2018\30.07.2018 - Координационный комитет Ялов\рабочее\1526457148_4_seller_personas_you_dont_want_your_salespeople_to_fall_into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59" r="50000" b="15446"/>
          <a:stretch/>
        </p:blipFill>
        <p:spPr bwMode="auto">
          <a:xfrm>
            <a:off x="8244831" y="3819067"/>
            <a:ext cx="640941" cy="53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.korobkova\Desktop\Documents\Екатерина\РАБОЧЕЕ\ПРЕЗЕНТАЦИИ\2020\Инструкции по работе_короновирус\исход\2000px-Email_Shiny_Icon.svg_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422" y="4614370"/>
            <a:ext cx="428953" cy="42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04" b="14544"/>
          <a:stretch/>
        </p:blipFill>
        <p:spPr bwMode="auto">
          <a:xfrm>
            <a:off x="125730" y="79787"/>
            <a:ext cx="412854" cy="1160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35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04" b="14544"/>
          <a:stretch/>
        </p:blipFill>
        <p:spPr bwMode="auto">
          <a:xfrm>
            <a:off x="59255" y="37620"/>
            <a:ext cx="412854" cy="1160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-1" y="4467224"/>
            <a:ext cx="9144000" cy="551796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0" y="2360350"/>
            <a:ext cx="9144000" cy="1247905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1172809"/>
            <a:ext cx="9144000" cy="1075091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42944" y="617815"/>
            <a:ext cx="5151886" cy="444563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AutoShape 2" descr="https://media.istockphoto.com/vectors/labor-day-a-group-of-people-of-different-professions-vector-id639192874?k=6&amp;m=639192874&amp;s=612x612&amp;w=0&amp;h=ioyR_2AZynAPRuo-ByD8qMsx8zMr6NV8kielWMQiaQU="/>
          <p:cNvSpPr>
            <a:spLocks noChangeAspect="1" noChangeArrowheads="1"/>
          </p:cNvSpPr>
          <p:nvPr/>
        </p:nvSpPr>
        <p:spPr bwMode="auto">
          <a:xfrm>
            <a:off x="367134" y="-3251309"/>
            <a:ext cx="171450" cy="54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321" y="68798"/>
            <a:ext cx="92278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КАК ЗАРЕГИСТРИРОВАТЬСЯ В КАЧЕСТВЕ БЕЗРАБОТНОГО ДИСТАНЦИОННО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11200" y="499224"/>
            <a:ext cx="795655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503875" y="640042"/>
            <a:ext cx="39531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Горячая линия: </a:t>
            </a:r>
            <a:r>
              <a:rPr lang="ru-RU" sz="2000" b="1" dirty="0">
                <a:solidFill>
                  <a:srgbClr val="C00000"/>
                </a:solidFill>
              </a:rPr>
              <a:t>8 (800) 350-47-47</a:t>
            </a:r>
          </a:p>
        </p:txBody>
      </p:sp>
      <p:pic>
        <p:nvPicPr>
          <p:cNvPr id="27" name="Picture 2" descr="C:\Users\lyd_anl\Desktop\Екатерина\РАБОЧЕЕ\ПРЕЗЕНТАЦИИ\2018\30.07.2018 - Координационный комитет Ялов\рабочее\4TbL4zGL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087" y="659092"/>
            <a:ext cx="346133" cy="34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Скругленный прямоугольник 29"/>
          <p:cNvSpPr/>
          <p:nvPr/>
        </p:nvSpPr>
        <p:spPr bwMode="auto">
          <a:xfrm>
            <a:off x="217760" y="1525612"/>
            <a:ext cx="687130" cy="454113"/>
          </a:xfrm>
          <a:prstGeom prst="roundRect">
            <a:avLst>
              <a:gd name="adj" fmla="val 3308"/>
            </a:avLst>
          </a:prstGeom>
          <a:gradFill>
            <a:gsLst>
              <a:gs pos="0">
                <a:schemeClr val="bg1">
                  <a:lumMod val="0"/>
                  <a:lumOff val="100000"/>
                </a:schemeClr>
              </a:gs>
              <a:gs pos="100000">
                <a:srgbClr val="DDE9F7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ШАГ 1</a:t>
            </a:r>
            <a:endParaRPr lang="ru-RU" b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115659"/>
            <a:ext cx="914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Направить запрос по электронной почте, адрес филиала ЦЗН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выбрать из списка размещенного на:</a:t>
            </a:r>
            <a:r>
              <a:rPr lang="ru-RU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www.czn47.ru/czn/index </a:t>
            </a:r>
            <a:endParaRPr lang="ru-RU" b="1" dirty="0" smtClean="0">
              <a:solidFill>
                <a:srgbClr val="0000FF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Филиал ЦЗН должен соответствовать району регистрации по паспорту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Тема: «Прошу признать меня в качестве безработного» </a:t>
            </a:r>
            <a:r>
              <a:rPr lang="ru-RU" dirty="0">
                <a:solidFill>
                  <a:srgbClr val="002060"/>
                </a:solidFill>
              </a:rPr>
              <a:t>Указать контактные данные. 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Специалист </a:t>
            </a:r>
            <a:r>
              <a:rPr lang="ru-RU" dirty="0">
                <a:solidFill>
                  <a:srgbClr val="002060"/>
                </a:solidFill>
              </a:rPr>
              <a:t>Биржи Труда вам перезвонит в течение 2 </a:t>
            </a:r>
            <a:r>
              <a:rPr lang="ru-RU" smtClean="0">
                <a:solidFill>
                  <a:srgbClr val="002060"/>
                </a:solidFill>
              </a:rPr>
              <a:t>двух рабочих </a:t>
            </a:r>
            <a:r>
              <a:rPr lang="ru-RU" dirty="0" smtClean="0">
                <a:solidFill>
                  <a:srgbClr val="002060"/>
                </a:solidFill>
              </a:rPr>
              <a:t>дней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17474" y="2401973"/>
            <a:ext cx="91439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аполнить заявление, </a:t>
            </a:r>
            <a:r>
              <a:rPr lang="ru-RU" dirty="0">
                <a:solidFill>
                  <a:srgbClr val="002060"/>
                </a:solidFill>
              </a:rPr>
              <a:t>которое </a:t>
            </a:r>
            <a:r>
              <a:rPr lang="ru-RU" dirty="0" smtClean="0">
                <a:solidFill>
                  <a:srgbClr val="002060"/>
                </a:solidFill>
              </a:rPr>
              <a:t>вышлет </a:t>
            </a:r>
            <a:r>
              <a:rPr lang="ru-RU" dirty="0">
                <a:solidFill>
                  <a:srgbClr val="002060"/>
                </a:solidFill>
              </a:rPr>
              <a:t>специалист </a:t>
            </a:r>
            <a:r>
              <a:rPr lang="ru-RU" dirty="0" smtClean="0">
                <a:solidFill>
                  <a:srgbClr val="002060"/>
                </a:solidFill>
              </a:rPr>
              <a:t>Биржи Труда,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вложить </a:t>
            </a:r>
            <a:r>
              <a:rPr lang="ru-RU" dirty="0">
                <a:solidFill>
                  <a:srgbClr val="002060"/>
                </a:solidFill>
              </a:rPr>
              <a:t>скан-копии/фото </a:t>
            </a:r>
            <a:r>
              <a:rPr lang="ru-RU" dirty="0" smtClean="0">
                <a:solidFill>
                  <a:srgbClr val="002060"/>
                </a:solidFill>
              </a:rPr>
              <a:t>паспорта (основной разворот и регистрация), </a:t>
            </a:r>
            <a:r>
              <a:rPr lang="ru-RU" dirty="0">
                <a:solidFill>
                  <a:srgbClr val="002060"/>
                </a:solidFill>
              </a:rPr>
              <a:t>первой страницы 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трудовой книжки и последних записей за предшествующий год,  </a:t>
            </a:r>
            <a:r>
              <a:rPr lang="ru-RU" dirty="0">
                <a:solidFill>
                  <a:srgbClr val="002060"/>
                </a:solidFill>
              </a:rPr>
              <a:t>документа об 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образовании, справки </a:t>
            </a:r>
            <a:r>
              <a:rPr lang="ru-RU" dirty="0">
                <a:solidFill>
                  <a:srgbClr val="002060"/>
                </a:solidFill>
              </a:rPr>
              <a:t>о </a:t>
            </a:r>
            <a:r>
              <a:rPr lang="ru-RU" dirty="0" smtClean="0">
                <a:solidFill>
                  <a:srgbClr val="002060"/>
                </a:solidFill>
              </a:rPr>
              <a:t>средней заработной </a:t>
            </a:r>
            <a:r>
              <a:rPr lang="ru-RU" dirty="0">
                <a:solidFill>
                  <a:srgbClr val="002060"/>
                </a:solidFill>
              </a:rPr>
              <a:t>плате </a:t>
            </a:r>
            <a:r>
              <a:rPr lang="ru-RU" dirty="0" smtClean="0">
                <a:solidFill>
                  <a:srgbClr val="002060"/>
                </a:solidFill>
              </a:rPr>
              <a:t>(установленного образца) за последние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полные  3 месяца с места </a:t>
            </a:r>
            <a:r>
              <a:rPr lang="ru-RU" dirty="0">
                <a:solidFill>
                  <a:srgbClr val="002060"/>
                </a:solidFill>
              </a:rPr>
              <a:t>работы, индивидуальной программы </a:t>
            </a:r>
            <a:r>
              <a:rPr lang="ru-RU" dirty="0" smtClean="0">
                <a:solidFill>
                  <a:srgbClr val="002060"/>
                </a:solidFill>
              </a:rPr>
              <a:t>реабилитации  </a:t>
            </a:r>
            <a:r>
              <a:rPr lang="ru-RU" dirty="0">
                <a:solidFill>
                  <a:srgbClr val="002060"/>
                </a:solidFill>
              </a:rPr>
              <a:t>(в случае наличия инвалидности)</a:t>
            </a:r>
          </a:p>
        </p:txBody>
      </p:sp>
      <p:pic>
        <p:nvPicPr>
          <p:cNvPr id="1026" name="Picture 2" descr="C:\Users\e.korobkova\Desktop\Documents\Екатерина\РАБОЧЕЕ\ПРЕЗЕНТАЦИИ\2020\Инструкции по работе_короновирус\исход\0_-wZ0qwNw9hIvFh6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509" y="1406443"/>
            <a:ext cx="597338" cy="59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Прямоугольник 40"/>
          <p:cNvSpPr/>
          <p:nvPr/>
        </p:nvSpPr>
        <p:spPr>
          <a:xfrm>
            <a:off x="1" y="3746779"/>
            <a:ext cx="9144000" cy="579165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 bwMode="auto">
          <a:xfrm>
            <a:off x="208236" y="3776581"/>
            <a:ext cx="687130" cy="454113"/>
          </a:xfrm>
          <a:prstGeom prst="roundRect">
            <a:avLst>
              <a:gd name="adj" fmla="val 3308"/>
            </a:avLst>
          </a:prstGeom>
          <a:gradFill>
            <a:gsLst>
              <a:gs pos="0">
                <a:schemeClr val="bg1">
                  <a:lumMod val="0"/>
                  <a:lumOff val="100000"/>
                </a:schemeClr>
              </a:gs>
              <a:gs pos="100000">
                <a:srgbClr val="DDE9F7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ШАГ 3</a:t>
            </a:r>
            <a:endParaRPr lang="ru-RU" b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-4562" y="38027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пециалист Биржи Труда </a:t>
            </a:r>
            <a:r>
              <a:rPr lang="ru-RU" dirty="0">
                <a:solidFill>
                  <a:srgbClr val="002060"/>
                </a:solidFill>
              </a:rPr>
              <a:t>выполнит подбор </a:t>
            </a:r>
            <a:r>
              <a:rPr lang="ru-RU" dirty="0" smtClean="0">
                <a:solidFill>
                  <a:srgbClr val="002060"/>
                </a:solidFill>
              </a:rPr>
              <a:t>подходящей </a:t>
            </a:r>
            <a:r>
              <a:rPr lang="ru-RU" dirty="0">
                <a:solidFill>
                  <a:srgbClr val="002060"/>
                </a:solidFill>
              </a:rPr>
              <a:t>работы и свяжется с </a:t>
            </a:r>
            <a:r>
              <a:rPr lang="ru-RU" dirty="0" smtClean="0">
                <a:solidFill>
                  <a:srgbClr val="002060"/>
                </a:solidFill>
              </a:rPr>
              <a:t>вами для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согласования вариантов  трудоустройства и собеседования с работодателем</a:t>
            </a:r>
          </a:p>
        </p:txBody>
      </p:sp>
      <p:sp>
        <p:nvSpPr>
          <p:cNvPr id="48" name="Скругленный прямоугольник 47"/>
          <p:cNvSpPr/>
          <p:nvPr/>
        </p:nvSpPr>
        <p:spPr bwMode="auto">
          <a:xfrm>
            <a:off x="217759" y="4527408"/>
            <a:ext cx="687130" cy="454113"/>
          </a:xfrm>
          <a:prstGeom prst="roundRect">
            <a:avLst>
              <a:gd name="adj" fmla="val 3308"/>
            </a:avLst>
          </a:prstGeom>
          <a:gradFill>
            <a:gsLst>
              <a:gs pos="0">
                <a:schemeClr val="bg1">
                  <a:lumMod val="0"/>
                  <a:lumOff val="100000"/>
                </a:schemeClr>
              </a:gs>
              <a:gs pos="100000">
                <a:srgbClr val="DDE9F7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ШАГ 4</a:t>
            </a:r>
            <a:endParaRPr lang="ru-RU" b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-1" y="4495800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В случае </a:t>
            </a:r>
            <a:r>
              <a:rPr lang="ru-RU" dirty="0" smtClean="0">
                <a:solidFill>
                  <a:srgbClr val="002060"/>
                </a:solidFill>
              </a:rPr>
              <a:t>невозможности вашего трудоустройства в течение 10 дней, будет назначена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дата (без личной явки)  </a:t>
            </a:r>
            <a:r>
              <a:rPr lang="ru-RU" dirty="0">
                <a:solidFill>
                  <a:srgbClr val="002060"/>
                </a:solidFill>
              </a:rPr>
              <a:t>для признания </a:t>
            </a:r>
            <a:r>
              <a:rPr lang="ru-RU" dirty="0" smtClean="0">
                <a:solidFill>
                  <a:srgbClr val="002060"/>
                </a:solidFill>
              </a:rPr>
              <a:t>безработным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8209205" y="2524312"/>
            <a:ext cx="875396" cy="628464"/>
            <a:chOff x="7996461" y="2476686"/>
            <a:chExt cx="1088140" cy="712013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58563">
              <a:off x="7996461" y="2546271"/>
              <a:ext cx="458075" cy="6286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3" descr="C:\Users\e.korobkova\Desktop\Documents\Екатерина\РАБОЧЕЕ\ПРЕЗЕНТАЦИИ\2020\Инструкции по работе_короновирус\исход\1d78138ad57d487af0c0cb63129efad1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428" r="14659"/>
            <a:stretch/>
          </p:blipFill>
          <p:spPr bwMode="auto">
            <a:xfrm>
              <a:off x="8280055" y="2476686"/>
              <a:ext cx="515635" cy="707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C:\Users\e.korobkova\Desktop\Documents\Екатерина\РАБОЧЕЕ\ПРЕЗЕНТАЦИИ\2020\Инструкции по работе_короновирус\исход\425522.970.jp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93" t="4341" r="18788" b="6389"/>
            <a:stretch/>
          </p:blipFill>
          <p:spPr bwMode="auto">
            <a:xfrm rot="682862">
              <a:off x="8676232" y="2592232"/>
              <a:ext cx="408369" cy="5964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1" name="Picture 5" descr="C:\Users\lyd_anl\Desktop\Екатерина\РАБОЧЕЕ\ПРЕЗЕНТАЦИИ\2018\30.07.2018 - Координационный комитет Ялов\рабочее\1526457148_4_seller_personas_you_dont_want_your_salespeople_to_fall_into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35" t="16836" r="1465" b="14068"/>
          <a:stretch/>
        </p:blipFill>
        <p:spPr bwMode="auto">
          <a:xfrm>
            <a:off x="8279598" y="3776581"/>
            <a:ext cx="640941" cy="53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lyd_anl\Desktop\Екатерина\РАБОЧЕЕ\ПРЕЗЕНТАЦИИ\2018\16.10.2018 - Роструд Пнсионная реформа (ГИТ ЛО)\Рабочеее\sayt_pfr_seychas-01_1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8" r="84098" b="70920"/>
          <a:stretch/>
        </p:blipFill>
        <p:spPr bwMode="auto">
          <a:xfrm>
            <a:off x="8209205" y="4405863"/>
            <a:ext cx="645220" cy="62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Скругленный прямоугольник 32"/>
          <p:cNvSpPr/>
          <p:nvPr/>
        </p:nvSpPr>
        <p:spPr bwMode="auto">
          <a:xfrm>
            <a:off x="128544" y="2625605"/>
            <a:ext cx="687130" cy="454113"/>
          </a:xfrm>
          <a:prstGeom prst="roundRect">
            <a:avLst>
              <a:gd name="adj" fmla="val 3308"/>
            </a:avLst>
          </a:prstGeom>
          <a:gradFill>
            <a:gsLst>
              <a:gs pos="0">
                <a:schemeClr val="bg1">
                  <a:lumMod val="0"/>
                  <a:lumOff val="100000"/>
                </a:schemeClr>
              </a:gs>
              <a:gs pos="100000">
                <a:srgbClr val="DDE9F7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ШАГ 2</a:t>
            </a:r>
            <a:endParaRPr lang="ru-RU" b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04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9188</TotalTime>
  <Words>426</Words>
  <Application>Microsoft Office PowerPoint</Application>
  <PresentationFormat>Экран (16:9)</PresentationFormat>
  <Paragraphs>58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4_Тема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qwer</dc:creator>
  <cp:lastModifiedBy>Е.В. Романова</cp:lastModifiedBy>
  <cp:revision>913</cp:revision>
  <cp:lastPrinted>2018-02-28T13:41:56Z</cp:lastPrinted>
  <dcterms:created xsi:type="dcterms:W3CDTF">2016-06-29T09:43:34Z</dcterms:created>
  <dcterms:modified xsi:type="dcterms:W3CDTF">2020-04-02T13:16:39Z</dcterms:modified>
</cp:coreProperties>
</file>