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-50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060C8C-73BD-4E2E-9592-9F4FF6F82370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BE111C-E9CA-4F21-A5FE-80518C8B8C97}">
      <dgm:prSet phldrT="[Текст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400" dirty="0"/>
            <a:t>Электронный наряд-допуск</a:t>
          </a:r>
        </a:p>
      </dgm:t>
    </dgm:pt>
    <dgm:pt modelId="{CB3DA28A-2EE2-4293-9218-3A9BB2CD1245}" type="parTrans" cxnId="{20277CE0-A706-499B-8B23-ABBEFE5663B3}">
      <dgm:prSet/>
      <dgm:spPr/>
      <dgm:t>
        <a:bodyPr/>
        <a:lstStyle/>
        <a:p>
          <a:endParaRPr lang="ru-RU"/>
        </a:p>
      </dgm:t>
    </dgm:pt>
    <dgm:pt modelId="{F1BD51AB-E8AC-4917-9687-1C825DD53A97}" type="sibTrans" cxnId="{20277CE0-A706-499B-8B23-ABBEFE5663B3}">
      <dgm:prSet/>
      <dgm:spPr/>
      <dgm:t>
        <a:bodyPr/>
        <a:lstStyle/>
        <a:p>
          <a:endParaRPr lang="ru-RU"/>
        </a:p>
      </dgm:t>
    </dgm:pt>
    <dgm:pt modelId="{F0650E36-89D3-4C72-A077-B5E005CCE52A}">
      <dgm:prSet phldrT="[Текст]" custT="1"/>
      <dgm:spPr>
        <a:solidFill>
          <a:srgbClr val="0070C0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450" dirty="0"/>
            <a:t>Высокие трудозатраты на оформление и согласование</a:t>
          </a:r>
        </a:p>
      </dgm:t>
    </dgm:pt>
    <dgm:pt modelId="{70396EDF-2E79-47A9-8DD4-2B153CAEA7D7}" type="parTrans" cxnId="{7A3D454B-CB5E-4C06-9729-4B36D0FFF55C}">
      <dgm:prSet/>
      <dgm:spPr/>
      <dgm:t>
        <a:bodyPr/>
        <a:lstStyle/>
        <a:p>
          <a:endParaRPr lang="ru-RU"/>
        </a:p>
      </dgm:t>
    </dgm:pt>
    <dgm:pt modelId="{08A4E2FD-7EAB-465C-8B27-B46AFD3503E5}" type="sibTrans" cxnId="{7A3D454B-CB5E-4C06-9729-4B36D0FFF55C}">
      <dgm:prSet/>
      <dgm:spPr/>
      <dgm:t>
        <a:bodyPr/>
        <a:lstStyle/>
        <a:p>
          <a:endParaRPr lang="ru-RU"/>
        </a:p>
      </dgm:t>
    </dgm:pt>
    <dgm:pt modelId="{9CB86BB7-2FBE-4159-A32B-C8254CF1C5D2}">
      <dgm:prSet phldrT="[Текст]" custT="1"/>
      <dgm:spPr>
        <a:solidFill>
          <a:srgbClr val="0070C0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450" dirty="0">
              <a:ea typeface="Impact" charset="0"/>
              <a:cs typeface="Impact" charset="0"/>
            </a:rPr>
            <a:t>Высокая вероятность возникновения инцидентов и нарушений</a:t>
          </a:r>
          <a:endParaRPr lang="ru-RU" sz="1450" dirty="0"/>
        </a:p>
      </dgm:t>
    </dgm:pt>
    <dgm:pt modelId="{72EE95C6-6F0B-4355-BE8E-61274D0DFEDA}" type="parTrans" cxnId="{92337E7F-9A25-47F4-982F-545EE0690B2D}">
      <dgm:prSet/>
      <dgm:spPr/>
      <dgm:t>
        <a:bodyPr/>
        <a:lstStyle/>
        <a:p>
          <a:endParaRPr lang="ru-RU"/>
        </a:p>
      </dgm:t>
    </dgm:pt>
    <dgm:pt modelId="{03DAFAFC-5326-4487-9D76-9BFE1285D604}" type="sibTrans" cxnId="{92337E7F-9A25-47F4-982F-545EE0690B2D}">
      <dgm:prSet/>
      <dgm:spPr/>
      <dgm:t>
        <a:bodyPr/>
        <a:lstStyle/>
        <a:p>
          <a:endParaRPr lang="ru-RU"/>
        </a:p>
      </dgm:t>
    </dgm:pt>
    <dgm:pt modelId="{23E3B8BF-8127-4742-8321-6A5DA5019936}">
      <dgm:prSet phldrT="[Текст]" custT="1"/>
      <dgm:spPr>
        <a:solidFill>
          <a:srgbClr val="0070C0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450" dirty="0">
              <a:ea typeface="Impact" charset="0"/>
              <a:cs typeface="Impact" charset="0"/>
            </a:rPr>
            <a:t>Отсутствие визуального контроля за выполнением РПО</a:t>
          </a:r>
          <a:endParaRPr lang="ru-RU" sz="1450" dirty="0"/>
        </a:p>
      </dgm:t>
    </dgm:pt>
    <dgm:pt modelId="{89DDCBFF-D05B-4CDE-ADB2-3213E69DA75D}" type="parTrans" cxnId="{5D07CA13-6708-4745-888A-408AD04E49C6}">
      <dgm:prSet/>
      <dgm:spPr/>
      <dgm:t>
        <a:bodyPr/>
        <a:lstStyle/>
        <a:p>
          <a:endParaRPr lang="ru-RU"/>
        </a:p>
      </dgm:t>
    </dgm:pt>
    <dgm:pt modelId="{68723783-8DB6-4250-A588-AEA7A3CAE4D4}" type="sibTrans" cxnId="{5D07CA13-6708-4745-888A-408AD04E49C6}">
      <dgm:prSet/>
      <dgm:spPr/>
      <dgm:t>
        <a:bodyPr/>
        <a:lstStyle/>
        <a:p>
          <a:endParaRPr lang="ru-RU"/>
        </a:p>
      </dgm:t>
    </dgm:pt>
    <dgm:pt modelId="{BF9D919B-6393-4778-9B59-FED4023BD59B}">
      <dgm:prSet phldrT="[Текст]" custT="1"/>
      <dgm:spPr>
        <a:solidFill>
          <a:srgbClr val="0070C0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1450" dirty="0">
              <a:ea typeface="Impact" charset="0"/>
              <a:cs typeface="Impact" charset="0"/>
            </a:rPr>
            <a:t>Сложная система управления рисками при проведении РПО</a:t>
          </a:r>
          <a:endParaRPr lang="ru-RU" sz="1450" dirty="0"/>
        </a:p>
      </dgm:t>
    </dgm:pt>
    <dgm:pt modelId="{3057CD16-5573-49B7-83AD-DC7EFD882446}" type="parTrans" cxnId="{337E7ECA-295E-40F9-A91E-E727B4F928A5}">
      <dgm:prSet/>
      <dgm:spPr/>
      <dgm:t>
        <a:bodyPr/>
        <a:lstStyle/>
        <a:p>
          <a:endParaRPr lang="ru-RU"/>
        </a:p>
      </dgm:t>
    </dgm:pt>
    <dgm:pt modelId="{6ACFA02F-54DD-46B2-94F6-4D2DFF4E6C67}" type="sibTrans" cxnId="{337E7ECA-295E-40F9-A91E-E727B4F928A5}">
      <dgm:prSet/>
      <dgm:spPr/>
      <dgm:t>
        <a:bodyPr/>
        <a:lstStyle/>
        <a:p>
          <a:endParaRPr lang="ru-RU"/>
        </a:p>
      </dgm:t>
    </dgm:pt>
    <dgm:pt modelId="{8D70B3E7-E757-4C1A-ADFC-66F1FA56A2DE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350" dirty="0">
              <a:solidFill>
                <a:schemeClr val="tx1"/>
              </a:solidFill>
            </a:rPr>
            <a:t>Обязательные мероприятия, СИЗ и инструменты</a:t>
          </a:r>
        </a:p>
      </dgm:t>
    </dgm:pt>
    <dgm:pt modelId="{6B687549-6700-4CBD-A33B-D18E8169813A}" type="parTrans" cxnId="{A6FA1043-A21B-49A5-9C0D-01D4535C912E}">
      <dgm:prSet/>
      <dgm:spPr/>
      <dgm:t>
        <a:bodyPr/>
        <a:lstStyle/>
        <a:p>
          <a:endParaRPr lang="ru-RU"/>
        </a:p>
      </dgm:t>
    </dgm:pt>
    <dgm:pt modelId="{F64A8506-7221-4BBF-A714-E0C8B4DAF464}" type="sibTrans" cxnId="{A6FA1043-A21B-49A5-9C0D-01D4535C912E}">
      <dgm:prSet/>
      <dgm:spPr/>
      <dgm:t>
        <a:bodyPr/>
        <a:lstStyle/>
        <a:p>
          <a:endParaRPr lang="ru-RU"/>
        </a:p>
      </dgm:t>
    </dgm:pt>
    <dgm:pt modelId="{6346B13C-F352-4698-A4B3-D3EF6821FC14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350" dirty="0">
              <a:solidFill>
                <a:schemeClr val="tx1"/>
              </a:solidFill>
            </a:rPr>
            <a:t>Справочники по рискам и мероприятиям</a:t>
          </a:r>
        </a:p>
      </dgm:t>
    </dgm:pt>
    <dgm:pt modelId="{42D22F43-AB71-435B-921D-9F5C330A4C3C}" type="parTrans" cxnId="{432D3425-7CD6-4747-A08B-6BB84E041995}">
      <dgm:prSet/>
      <dgm:spPr/>
      <dgm:t>
        <a:bodyPr/>
        <a:lstStyle/>
        <a:p>
          <a:endParaRPr lang="ru-RU"/>
        </a:p>
      </dgm:t>
    </dgm:pt>
    <dgm:pt modelId="{9A645443-211A-4CBF-A44D-346C92549A7D}" type="sibTrans" cxnId="{432D3425-7CD6-4747-A08B-6BB84E041995}">
      <dgm:prSet/>
      <dgm:spPr/>
      <dgm:t>
        <a:bodyPr/>
        <a:lstStyle/>
        <a:p>
          <a:endParaRPr lang="ru-RU"/>
        </a:p>
      </dgm:t>
    </dgm:pt>
    <dgm:pt modelId="{89B6F11B-6721-4905-AE0B-19A1DF2F9A74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350" dirty="0">
              <a:solidFill>
                <a:schemeClr val="tx1"/>
              </a:solidFill>
            </a:rPr>
            <a:t>Требования ОТ и ПБ заложены в систему</a:t>
          </a:r>
        </a:p>
      </dgm:t>
    </dgm:pt>
    <dgm:pt modelId="{F75C1A77-FEA4-47DA-9878-453D41002594}" type="parTrans" cxnId="{5507AB82-458B-48E5-A4C0-9281FBCC081D}">
      <dgm:prSet/>
      <dgm:spPr/>
      <dgm:t>
        <a:bodyPr/>
        <a:lstStyle/>
        <a:p>
          <a:endParaRPr lang="ru-RU"/>
        </a:p>
      </dgm:t>
    </dgm:pt>
    <dgm:pt modelId="{8FE60FDB-2034-4B7E-ADF6-039A436B92FB}" type="sibTrans" cxnId="{5507AB82-458B-48E5-A4C0-9281FBCC081D}">
      <dgm:prSet/>
      <dgm:spPr/>
      <dgm:t>
        <a:bodyPr/>
        <a:lstStyle/>
        <a:p>
          <a:endParaRPr lang="ru-RU"/>
        </a:p>
      </dgm:t>
    </dgm:pt>
    <dgm:pt modelId="{D990954F-627D-44C7-A602-98E5C7181F5C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350" dirty="0">
              <a:solidFill>
                <a:schemeClr val="tx1"/>
              </a:solidFill>
            </a:rPr>
            <a:t>Отметки на карте о месте проведения работ</a:t>
          </a:r>
        </a:p>
      </dgm:t>
    </dgm:pt>
    <dgm:pt modelId="{7D8F0DDC-FC83-4DF0-9022-9DA39B87ECBD}" type="parTrans" cxnId="{7E1ED8D5-627F-4304-84C1-CDC97500D592}">
      <dgm:prSet/>
      <dgm:spPr/>
      <dgm:t>
        <a:bodyPr/>
        <a:lstStyle/>
        <a:p>
          <a:endParaRPr lang="ru-RU"/>
        </a:p>
      </dgm:t>
    </dgm:pt>
    <dgm:pt modelId="{2D134906-F6D3-4A7D-B023-37FA639AA870}" type="sibTrans" cxnId="{7E1ED8D5-627F-4304-84C1-CDC97500D592}">
      <dgm:prSet/>
      <dgm:spPr/>
      <dgm:t>
        <a:bodyPr/>
        <a:lstStyle/>
        <a:p>
          <a:endParaRPr lang="ru-RU"/>
        </a:p>
      </dgm:t>
    </dgm:pt>
    <dgm:pt modelId="{625F66BF-A70B-4FE4-B3BF-C0FD5C22FBF4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350" dirty="0" err="1">
              <a:solidFill>
                <a:schemeClr val="tx1"/>
              </a:solidFill>
            </a:rPr>
            <a:t>Дашборды</a:t>
          </a:r>
          <a:r>
            <a:rPr lang="ru-RU" sz="1350" dirty="0">
              <a:solidFill>
                <a:schemeClr val="tx1"/>
              </a:solidFill>
            </a:rPr>
            <a:t> с оперативными данными по РПО</a:t>
          </a:r>
        </a:p>
      </dgm:t>
    </dgm:pt>
    <dgm:pt modelId="{DB835D61-A9E1-4B6D-853A-6F90E554304C}" type="parTrans" cxnId="{0BC8312E-2869-4D5B-9F56-89BFD124D415}">
      <dgm:prSet/>
      <dgm:spPr/>
      <dgm:t>
        <a:bodyPr/>
        <a:lstStyle/>
        <a:p>
          <a:endParaRPr lang="ru-RU"/>
        </a:p>
      </dgm:t>
    </dgm:pt>
    <dgm:pt modelId="{55DADD86-1CEA-4548-8E45-8F42A4FF647D}" type="sibTrans" cxnId="{0BC8312E-2869-4D5B-9F56-89BFD124D415}">
      <dgm:prSet/>
      <dgm:spPr/>
      <dgm:t>
        <a:bodyPr/>
        <a:lstStyle/>
        <a:p>
          <a:endParaRPr lang="ru-RU"/>
        </a:p>
      </dgm:t>
    </dgm:pt>
    <dgm:pt modelId="{6F9D7D7E-4D84-4415-AD18-24F4FC1E83EE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350" dirty="0">
              <a:solidFill>
                <a:schemeClr val="tx1"/>
              </a:solidFill>
            </a:rPr>
            <a:t>Быстрая выгрузка отчетов по РПО</a:t>
          </a:r>
        </a:p>
      </dgm:t>
    </dgm:pt>
    <dgm:pt modelId="{524D3D32-5357-44BF-878E-4900F0E8BD0E}" type="parTrans" cxnId="{21B06F52-D3F1-4265-8D73-6E5EDF638884}">
      <dgm:prSet/>
      <dgm:spPr/>
      <dgm:t>
        <a:bodyPr/>
        <a:lstStyle/>
        <a:p>
          <a:endParaRPr lang="ru-RU"/>
        </a:p>
      </dgm:t>
    </dgm:pt>
    <dgm:pt modelId="{8F7A460D-A64A-4BE7-AC8F-5C8959F0AC00}" type="sibTrans" cxnId="{21B06F52-D3F1-4265-8D73-6E5EDF638884}">
      <dgm:prSet/>
      <dgm:spPr/>
      <dgm:t>
        <a:bodyPr/>
        <a:lstStyle/>
        <a:p>
          <a:endParaRPr lang="ru-RU"/>
        </a:p>
      </dgm:t>
    </dgm:pt>
    <dgm:pt modelId="{3AE57143-0841-4D5A-B03A-DC99B5AB64A4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350" dirty="0">
              <a:solidFill>
                <a:schemeClr val="tx1"/>
              </a:solidFill>
            </a:rPr>
            <a:t>Система блокировок конфликтующих работ</a:t>
          </a:r>
        </a:p>
      </dgm:t>
    </dgm:pt>
    <dgm:pt modelId="{B816E35D-4581-41AE-AD9E-9A3CF77CBE40}" type="parTrans" cxnId="{38E1035F-C9F3-403F-9D56-FBBEF2175C1D}">
      <dgm:prSet/>
      <dgm:spPr/>
      <dgm:t>
        <a:bodyPr/>
        <a:lstStyle/>
        <a:p>
          <a:endParaRPr lang="ru-RU"/>
        </a:p>
      </dgm:t>
    </dgm:pt>
    <dgm:pt modelId="{CA0978B7-F5A5-4D12-BFBB-C168CB786CD0}" type="sibTrans" cxnId="{38E1035F-C9F3-403F-9D56-FBBEF2175C1D}">
      <dgm:prSet/>
      <dgm:spPr/>
      <dgm:t>
        <a:bodyPr/>
        <a:lstStyle/>
        <a:p>
          <a:endParaRPr lang="ru-RU"/>
        </a:p>
      </dgm:t>
    </dgm:pt>
    <dgm:pt modelId="{1A8A8714-E612-4234-BDB9-797D9A888DBC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350" dirty="0">
              <a:solidFill>
                <a:schemeClr val="tx1"/>
              </a:solidFill>
            </a:rPr>
            <a:t>Требования РТН и КИНЕФ заложены в систему</a:t>
          </a:r>
        </a:p>
      </dgm:t>
    </dgm:pt>
    <dgm:pt modelId="{928D009B-BDDF-4E58-A67A-AEF4B8ACE703}" type="parTrans" cxnId="{4269AA89-8C41-42EB-B010-2A46D394CE7D}">
      <dgm:prSet/>
      <dgm:spPr/>
      <dgm:t>
        <a:bodyPr/>
        <a:lstStyle/>
        <a:p>
          <a:endParaRPr lang="ru-RU"/>
        </a:p>
      </dgm:t>
    </dgm:pt>
    <dgm:pt modelId="{65F21562-76BC-483C-95BF-E49BEF509035}" type="sibTrans" cxnId="{4269AA89-8C41-42EB-B010-2A46D394CE7D}">
      <dgm:prSet/>
      <dgm:spPr/>
      <dgm:t>
        <a:bodyPr/>
        <a:lstStyle/>
        <a:p>
          <a:endParaRPr lang="ru-RU"/>
        </a:p>
      </dgm:t>
    </dgm:pt>
    <dgm:pt modelId="{6B77ED4B-4780-425C-82C6-E670283CAAAD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350" dirty="0">
              <a:solidFill>
                <a:schemeClr val="tx1"/>
              </a:solidFill>
            </a:rPr>
            <a:t>Контроль мероприятий при помощи фото</a:t>
          </a:r>
        </a:p>
      </dgm:t>
    </dgm:pt>
    <dgm:pt modelId="{84F24BA5-C33B-4197-98B6-19D8341BA171}" type="parTrans" cxnId="{25366C24-20EC-48A9-8A6B-C224C9CCBAA1}">
      <dgm:prSet/>
      <dgm:spPr/>
      <dgm:t>
        <a:bodyPr/>
        <a:lstStyle/>
        <a:p>
          <a:endParaRPr lang="ru-RU"/>
        </a:p>
      </dgm:t>
    </dgm:pt>
    <dgm:pt modelId="{8AF28861-EC2E-426B-B994-19E44D5BB3BE}" type="sibTrans" cxnId="{25366C24-20EC-48A9-8A6B-C224C9CCBAA1}">
      <dgm:prSet/>
      <dgm:spPr/>
      <dgm:t>
        <a:bodyPr/>
        <a:lstStyle/>
        <a:p>
          <a:endParaRPr lang="ru-RU"/>
        </a:p>
      </dgm:t>
    </dgm:pt>
    <dgm:pt modelId="{A8AAC082-12EC-46B6-86E1-5B474C931861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350" dirty="0">
              <a:solidFill>
                <a:schemeClr val="tx1"/>
              </a:solidFill>
            </a:rPr>
            <a:t>Согласование при помощи ПЭП</a:t>
          </a:r>
        </a:p>
      </dgm:t>
    </dgm:pt>
    <dgm:pt modelId="{75C1D405-2945-4443-B8EB-6748BCD6D4AC}" type="parTrans" cxnId="{44D5A3C1-A4AD-4FDF-9569-BDBF22D855D5}">
      <dgm:prSet/>
      <dgm:spPr/>
      <dgm:t>
        <a:bodyPr/>
        <a:lstStyle/>
        <a:p>
          <a:endParaRPr lang="ru-RU"/>
        </a:p>
      </dgm:t>
    </dgm:pt>
    <dgm:pt modelId="{0DBC7B52-AC75-4AAC-9EE5-1E8B1917EDD3}" type="sibTrans" cxnId="{44D5A3C1-A4AD-4FDF-9569-BDBF22D855D5}">
      <dgm:prSet/>
      <dgm:spPr/>
      <dgm:t>
        <a:bodyPr/>
        <a:lstStyle/>
        <a:p>
          <a:endParaRPr lang="ru-RU"/>
        </a:p>
      </dgm:t>
    </dgm:pt>
    <dgm:pt modelId="{FD3834D5-5A8B-4C20-AEC7-A3BC4C791E48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350" dirty="0">
              <a:solidFill>
                <a:schemeClr val="tx1"/>
              </a:solidFill>
            </a:rPr>
            <a:t>Система уведомлений ответственным</a:t>
          </a:r>
        </a:p>
      </dgm:t>
    </dgm:pt>
    <dgm:pt modelId="{10928901-DBC5-4C1F-8A52-BADD89C0F1E3}" type="parTrans" cxnId="{4B685481-9204-44EE-9A3B-AA533F1BBE8A}">
      <dgm:prSet/>
      <dgm:spPr/>
      <dgm:t>
        <a:bodyPr/>
        <a:lstStyle/>
        <a:p>
          <a:endParaRPr lang="ru-RU"/>
        </a:p>
      </dgm:t>
    </dgm:pt>
    <dgm:pt modelId="{E7D9F41F-B1D3-48D3-913D-4A86B97B31CB}" type="sibTrans" cxnId="{4B685481-9204-44EE-9A3B-AA533F1BBE8A}">
      <dgm:prSet/>
      <dgm:spPr/>
      <dgm:t>
        <a:bodyPr/>
        <a:lstStyle/>
        <a:p>
          <a:endParaRPr lang="ru-RU"/>
        </a:p>
      </dgm:t>
    </dgm:pt>
    <dgm:pt modelId="{2F41D13C-1E92-4578-AD93-4615B466D536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350" dirty="0">
              <a:solidFill>
                <a:schemeClr val="tx1"/>
              </a:solidFill>
            </a:rPr>
            <a:t>Единая система для оформления и согласования</a:t>
          </a:r>
        </a:p>
      </dgm:t>
    </dgm:pt>
    <dgm:pt modelId="{322A64C3-2626-4A0C-A74B-090B08FCDA86}" type="parTrans" cxnId="{AC8207E8-BFAF-4ED2-AF12-C87BBB81C04A}">
      <dgm:prSet/>
      <dgm:spPr/>
      <dgm:t>
        <a:bodyPr/>
        <a:lstStyle/>
        <a:p>
          <a:endParaRPr lang="ru-RU"/>
        </a:p>
      </dgm:t>
    </dgm:pt>
    <dgm:pt modelId="{94E2AC78-AB49-4707-86C9-F698E261D84F}" type="sibTrans" cxnId="{AC8207E8-BFAF-4ED2-AF12-C87BBB81C04A}">
      <dgm:prSet/>
      <dgm:spPr/>
      <dgm:t>
        <a:bodyPr/>
        <a:lstStyle/>
        <a:p>
          <a:endParaRPr lang="ru-RU"/>
        </a:p>
      </dgm:t>
    </dgm:pt>
    <dgm:pt modelId="{A2913229-D92E-4F17-A66E-B152536452F3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350" dirty="0">
              <a:solidFill>
                <a:schemeClr val="tx1"/>
              </a:solidFill>
            </a:rPr>
            <a:t>Справочники и шаблоны</a:t>
          </a:r>
        </a:p>
      </dgm:t>
    </dgm:pt>
    <dgm:pt modelId="{AE0455A6-55EF-4599-B0DF-C407FCACB19A}" type="parTrans" cxnId="{1F7D7039-F7BC-43D5-9603-BD3316B1E939}">
      <dgm:prSet/>
      <dgm:spPr/>
      <dgm:t>
        <a:bodyPr/>
        <a:lstStyle/>
        <a:p>
          <a:endParaRPr lang="ru-RU"/>
        </a:p>
      </dgm:t>
    </dgm:pt>
    <dgm:pt modelId="{1A28F54F-9D85-4ADF-ABC2-2339D624C241}" type="sibTrans" cxnId="{1F7D7039-F7BC-43D5-9603-BD3316B1E939}">
      <dgm:prSet/>
      <dgm:spPr/>
      <dgm:t>
        <a:bodyPr/>
        <a:lstStyle/>
        <a:p>
          <a:endParaRPr lang="ru-RU"/>
        </a:p>
      </dgm:t>
    </dgm:pt>
    <dgm:pt modelId="{5422394A-1FDC-403E-8200-AD3CD41FC41A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350" dirty="0" err="1">
              <a:solidFill>
                <a:schemeClr val="tx1"/>
              </a:solidFill>
            </a:rPr>
            <a:t>Доп.отметки</a:t>
          </a:r>
          <a:r>
            <a:rPr lang="ru-RU" sz="1350" dirty="0">
              <a:solidFill>
                <a:schemeClr val="tx1"/>
              </a:solidFill>
            </a:rPr>
            <a:t> на карте (метка ГВС, аптечка, оборудование и т.д.)</a:t>
          </a:r>
        </a:p>
      </dgm:t>
    </dgm:pt>
    <dgm:pt modelId="{79DFF25A-D8D9-4D02-833B-806F36282A01}" type="sibTrans" cxnId="{538022D3-7DCA-4D7F-B661-E5E0580EB57D}">
      <dgm:prSet/>
      <dgm:spPr/>
      <dgm:t>
        <a:bodyPr/>
        <a:lstStyle/>
        <a:p>
          <a:endParaRPr lang="ru-RU"/>
        </a:p>
      </dgm:t>
    </dgm:pt>
    <dgm:pt modelId="{0D8A9C6F-5A8D-4F61-99DA-BDE95D11E012}" type="parTrans" cxnId="{538022D3-7DCA-4D7F-B661-E5E0580EB57D}">
      <dgm:prSet/>
      <dgm:spPr/>
      <dgm:t>
        <a:bodyPr/>
        <a:lstStyle/>
        <a:p>
          <a:endParaRPr lang="ru-RU"/>
        </a:p>
      </dgm:t>
    </dgm:pt>
    <dgm:pt modelId="{DD49FF2F-EC5F-49E7-AF1E-70E340E69521}" type="pres">
      <dgm:prSet presAssocID="{8B060C8C-73BD-4E2E-9592-9F4FF6F8237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1622B44-318F-4D24-A1CE-CEE01E978705}" type="pres">
      <dgm:prSet presAssocID="{FCBE111C-E9CA-4F21-A5FE-80518C8B8C97}" presName="textCenter" presStyleLbl="node1" presStyleIdx="0" presStyleCnt="19" custScaleX="175326" custScaleY="88580"/>
      <dgm:spPr/>
      <dgm:t>
        <a:bodyPr/>
        <a:lstStyle/>
        <a:p>
          <a:endParaRPr lang="ru-RU"/>
        </a:p>
      </dgm:t>
    </dgm:pt>
    <dgm:pt modelId="{35B429CD-2595-4109-9DA0-CB7DFDCD1758}" type="pres">
      <dgm:prSet presAssocID="{FCBE111C-E9CA-4F21-A5FE-80518C8B8C97}" presName="cycle_1" presStyleCnt="0"/>
      <dgm:spPr/>
    </dgm:pt>
    <dgm:pt modelId="{048FA098-A3E9-495F-B12B-4520D104F154}" type="pres">
      <dgm:prSet presAssocID="{F0650E36-89D3-4C72-A077-B5E005CCE52A}" presName="childCenter1" presStyleLbl="node1" presStyleIdx="1" presStyleCnt="19" custScaleX="294412" custScaleY="155504" custLinFactNeighborX="-85109" custLinFactNeighborY="13873"/>
      <dgm:spPr/>
      <dgm:t>
        <a:bodyPr/>
        <a:lstStyle/>
        <a:p>
          <a:endParaRPr lang="ru-RU"/>
        </a:p>
      </dgm:t>
    </dgm:pt>
    <dgm:pt modelId="{BCF636CD-39F8-4292-BC60-0D700569C032}" type="pres">
      <dgm:prSet presAssocID="{75C1D405-2945-4443-B8EB-6748BCD6D4AC}" presName="Name141" presStyleLbl="parChTrans1D3" presStyleIdx="0" presStyleCnt="14"/>
      <dgm:spPr/>
      <dgm:t>
        <a:bodyPr/>
        <a:lstStyle/>
        <a:p>
          <a:endParaRPr lang="ru-RU"/>
        </a:p>
      </dgm:t>
    </dgm:pt>
    <dgm:pt modelId="{2141CF74-D1F0-426A-929D-9FC4A0D3F008}" type="pres">
      <dgm:prSet presAssocID="{A8AAC082-12EC-46B6-86E1-5B474C931861}" presName="text1" presStyleLbl="node1" presStyleIdx="2" presStyleCnt="19" custScaleX="253954" custScaleY="141210" custRadScaleRad="378834" custRadScaleInc="-54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338F6-E09D-45B0-B7AA-E072D0C1C720}" type="pres">
      <dgm:prSet presAssocID="{10928901-DBC5-4C1F-8A52-BADD89C0F1E3}" presName="Name141" presStyleLbl="parChTrans1D3" presStyleIdx="1" presStyleCnt="14"/>
      <dgm:spPr/>
      <dgm:t>
        <a:bodyPr/>
        <a:lstStyle/>
        <a:p>
          <a:endParaRPr lang="ru-RU"/>
        </a:p>
      </dgm:t>
    </dgm:pt>
    <dgm:pt modelId="{E1C673DB-B8CB-4930-A756-14D3F64E8204}" type="pres">
      <dgm:prSet presAssocID="{FD3834D5-5A8B-4C20-AEC7-A3BC4C791E48}" presName="text1" presStyleLbl="node1" presStyleIdx="3" presStyleCnt="19" custScaleX="237081" custScaleY="141006" custRadScaleRad="395652" custRadScaleInc="-128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918BF-BA4B-4D6F-9A06-F799B6980A27}" type="pres">
      <dgm:prSet presAssocID="{322A64C3-2626-4A0C-A74B-090B08FCDA86}" presName="Name141" presStyleLbl="parChTrans1D3" presStyleIdx="2" presStyleCnt="14"/>
      <dgm:spPr/>
      <dgm:t>
        <a:bodyPr/>
        <a:lstStyle/>
        <a:p>
          <a:endParaRPr lang="ru-RU"/>
        </a:p>
      </dgm:t>
    </dgm:pt>
    <dgm:pt modelId="{7D641534-1237-44C4-9C9A-782F64CF1F13}" type="pres">
      <dgm:prSet presAssocID="{2F41D13C-1E92-4578-AD93-4615B466D536}" presName="text1" presStyleLbl="node1" presStyleIdx="4" presStyleCnt="19" custScaleX="312326" custScaleY="117243" custRadScaleRad="268240" custRadScaleInc="-216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84094-F655-49B5-B5FB-4B489DB86CFD}" type="pres">
      <dgm:prSet presAssocID="{AE0455A6-55EF-4599-B0DF-C407FCACB19A}" presName="Name141" presStyleLbl="parChTrans1D3" presStyleIdx="3" presStyleCnt="14"/>
      <dgm:spPr/>
      <dgm:t>
        <a:bodyPr/>
        <a:lstStyle/>
        <a:p>
          <a:endParaRPr lang="ru-RU"/>
        </a:p>
      </dgm:t>
    </dgm:pt>
    <dgm:pt modelId="{F435FD2B-A0ED-40C4-8141-52386C3724B4}" type="pres">
      <dgm:prSet presAssocID="{A2913229-D92E-4F17-A66E-B152536452F3}" presName="text1" presStyleLbl="node1" presStyleIdx="5" presStyleCnt="19" custScaleX="304965" custScaleY="117245" custRadScaleRad="130504" custRadScaleInc="-284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ECCB3-9409-4D00-9515-6A0477E1A9D8}" type="pres">
      <dgm:prSet presAssocID="{70396EDF-2E79-47A9-8DD4-2B153CAEA7D7}" presName="Name144" presStyleLbl="parChTrans1D2" presStyleIdx="0" presStyleCnt="4"/>
      <dgm:spPr/>
      <dgm:t>
        <a:bodyPr/>
        <a:lstStyle/>
        <a:p>
          <a:endParaRPr lang="ru-RU"/>
        </a:p>
      </dgm:t>
    </dgm:pt>
    <dgm:pt modelId="{3613B7DE-C10D-45E8-9BE9-35FBB0C93358}" type="pres">
      <dgm:prSet presAssocID="{FCBE111C-E9CA-4F21-A5FE-80518C8B8C97}" presName="cycle_2" presStyleCnt="0"/>
      <dgm:spPr/>
    </dgm:pt>
    <dgm:pt modelId="{2F3F79A2-2F53-417E-92BA-81A55464EA0B}" type="pres">
      <dgm:prSet presAssocID="{9CB86BB7-2FBE-4159-A32B-C8254CF1C5D2}" presName="childCenter2" presStyleLbl="node1" presStyleIdx="6" presStyleCnt="19" custScaleX="265390" custLinFactNeighborX="38661" custLinFactNeighborY="-43873"/>
      <dgm:spPr/>
      <dgm:t>
        <a:bodyPr/>
        <a:lstStyle/>
        <a:p>
          <a:endParaRPr lang="ru-RU"/>
        </a:p>
      </dgm:t>
    </dgm:pt>
    <dgm:pt modelId="{67A891A6-8B8A-4CD6-B350-1377AA0FBF55}" type="pres">
      <dgm:prSet presAssocID="{B816E35D-4581-41AE-AD9E-9A3CF77CBE40}" presName="Name218" presStyleLbl="parChTrans1D3" presStyleIdx="4" presStyleCnt="14"/>
      <dgm:spPr/>
      <dgm:t>
        <a:bodyPr/>
        <a:lstStyle/>
        <a:p>
          <a:endParaRPr lang="ru-RU"/>
        </a:p>
      </dgm:t>
    </dgm:pt>
    <dgm:pt modelId="{F41B9DDA-ED15-476B-9B3A-4423DD1D9E7A}" type="pres">
      <dgm:prSet presAssocID="{3AE57143-0841-4D5A-B03A-DC99B5AB64A4}" presName="text2" presStyleLbl="node1" presStyleIdx="7" presStyleCnt="19" custScaleX="265390" custScaleY="84263" custRadScaleRad="201710" custRadScaleInc="-8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875A9-0487-4511-816D-F2DDFC15E80F}" type="pres">
      <dgm:prSet presAssocID="{928D009B-BDDF-4E58-A67A-AEF4B8ACE703}" presName="Name218" presStyleLbl="parChTrans1D3" presStyleIdx="5" presStyleCnt="14"/>
      <dgm:spPr/>
      <dgm:t>
        <a:bodyPr/>
        <a:lstStyle/>
        <a:p>
          <a:endParaRPr lang="ru-RU"/>
        </a:p>
      </dgm:t>
    </dgm:pt>
    <dgm:pt modelId="{FA4CDAD0-B3D0-4C5D-BBDF-D83EA8D5C75F}" type="pres">
      <dgm:prSet presAssocID="{1A8A8714-E612-4234-BDB9-797D9A888DBC}" presName="text2" presStyleLbl="node1" presStyleIdx="8" presStyleCnt="19" custScaleX="265390" custScaleY="81807" custRadScaleRad="345832" custRadScaleInc="-56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1004D-7FF4-4E23-892F-F72BEF729A8D}" type="pres">
      <dgm:prSet presAssocID="{84F24BA5-C33B-4197-98B6-19D8341BA171}" presName="Name218" presStyleLbl="parChTrans1D3" presStyleIdx="6" presStyleCnt="14"/>
      <dgm:spPr/>
      <dgm:t>
        <a:bodyPr/>
        <a:lstStyle/>
        <a:p>
          <a:endParaRPr lang="ru-RU"/>
        </a:p>
      </dgm:t>
    </dgm:pt>
    <dgm:pt modelId="{8725E575-8365-42D5-A0B2-6F0EC60698A9}" type="pres">
      <dgm:prSet presAssocID="{6B77ED4B-4780-425C-82C6-E670283CAAAD}" presName="text2" presStyleLbl="node1" presStyleIdx="9" presStyleCnt="19" custScaleX="265390" custScaleY="78234" custRadScaleRad="305602" custRadScaleInc="-134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3A8A2-F6D5-4306-9DD4-9F20AC71ED39}" type="pres">
      <dgm:prSet presAssocID="{72EE95C6-6F0B-4355-BE8E-61274D0DFEDA}" presName="Name221" presStyleLbl="parChTrans1D2" presStyleIdx="1" presStyleCnt="4"/>
      <dgm:spPr/>
      <dgm:t>
        <a:bodyPr/>
        <a:lstStyle/>
        <a:p>
          <a:endParaRPr lang="ru-RU"/>
        </a:p>
      </dgm:t>
    </dgm:pt>
    <dgm:pt modelId="{A36E7F30-2526-4F43-9F62-AF35570313E1}" type="pres">
      <dgm:prSet presAssocID="{FCBE111C-E9CA-4F21-A5FE-80518C8B8C97}" presName="cycle_3" presStyleCnt="0"/>
      <dgm:spPr/>
    </dgm:pt>
    <dgm:pt modelId="{75F171A6-22A0-4341-ADBD-F6ECB29A0DDA}" type="pres">
      <dgm:prSet presAssocID="{23E3B8BF-8127-4742-8321-6A5DA5019936}" presName="childCenter3" presStyleLbl="node1" presStyleIdx="10" presStyleCnt="19" custScaleX="303307" custScaleY="196300" custLinFactNeighborX="84532" custLinFactNeighborY="-15747"/>
      <dgm:spPr/>
      <dgm:t>
        <a:bodyPr/>
        <a:lstStyle/>
        <a:p>
          <a:endParaRPr lang="ru-RU"/>
        </a:p>
      </dgm:t>
    </dgm:pt>
    <dgm:pt modelId="{15112CCB-1C14-48C8-B108-67861841D09A}" type="pres">
      <dgm:prSet presAssocID="{7D8F0DDC-FC83-4DF0-9022-9DA39B87ECBD}" presName="Name285" presStyleLbl="parChTrans1D3" presStyleIdx="7" presStyleCnt="14"/>
      <dgm:spPr/>
      <dgm:t>
        <a:bodyPr/>
        <a:lstStyle/>
        <a:p>
          <a:endParaRPr lang="ru-RU"/>
        </a:p>
      </dgm:t>
    </dgm:pt>
    <dgm:pt modelId="{50693096-4C10-4AB8-9003-471720B0031C}" type="pres">
      <dgm:prSet presAssocID="{D990954F-627D-44C7-A602-98E5C7181F5C}" presName="text3" presStyleLbl="node1" presStyleIdx="11" presStyleCnt="19" custScaleX="334021" custScaleY="120665" custRadScaleRad="370897" custRadScaleInc="-76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264C9-6175-4800-B1E9-0502CB248E85}" type="pres">
      <dgm:prSet presAssocID="{DB835D61-A9E1-4B6D-853A-6F90E554304C}" presName="Name285" presStyleLbl="parChTrans1D3" presStyleIdx="8" presStyleCnt="14"/>
      <dgm:spPr/>
      <dgm:t>
        <a:bodyPr/>
        <a:lstStyle/>
        <a:p>
          <a:endParaRPr lang="ru-RU"/>
        </a:p>
      </dgm:t>
    </dgm:pt>
    <dgm:pt modelId="{3BFEFB18-2833-4C8D-8351-1FCCB694EE83}" type="pres">
      <dgm:prSet presAssocID="{625F66BF-A70B-4FE4-B3BF-C0FD5C22FBF4}" presName="text3" presStyleLbl="node1" presStyleIdx="12" presStyleCnt="19" custScaleX="303307" custScaleY="155719" custRadScaleRad="383122" custRadScaleInc="-152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6CE00-0A6A-4EEB-BA1E-D60BA3A26D0C}" type="pres">
      <dgm:prSet presAssocID="{524D3D32-5357-44BF-878E-4900F0E8BD0E}" presName="Name285" presStyleLbl="parChTrans1D3" presStyleIdx="9" presStyleCnt="14"/>
      <dgm:spPr/>
      <dgm:t>
        <a:bodyPr/>
        <a:lstStyle/>
        <a:p>
          <a:endParaRPr lang="ru-RU"/>
        </a:p>
      </dgm:t>
    </dgm:pt>
    <dgm:pt modelId="{8F825F1E-3BE4-44CA-AF38-C36D97C73DE1}" type="pres">
      <dgm:prSet presAssocID="{6F9D7D7E-4D84-4415-AD18-24F4FC1E83EE}" presName="text3" presStyleLbl="node1" presStyleIdx="13" presStyleCnt="19" custScaleX="303307" custScaleY="145217" custRadScaleRad="321095" custRadScaleInc="-219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9AA40-8FD9-4774-9C1B-059FEA319718}" type="pres">
      <dgm:prSet presAssocID="{0D8A9C6F-5A8D-4F61-99DA-BDE95D11E012}" presName="Name285" presStyleLbl="parChTrans1D3" presStyleIdx="10" presStyleCnt="14"/>
      <dgm:spPr/>
      <dgm:t>
        <a:bodyPr/>
        <a:lstStyle/>
        <a:p>
          <a:endParaRPr lang="ru-RU"/>
        </a:p>
      </dgm:t>
    </dgm:pt>
    <dgm:pt modelId="{57668F26-B4CA-42E3-BEEA-86ABF6382E61}" type="pres">
      <dgm:prSet presAssocID="{5422394A-1FDC-403E-8200-AD3CD41FC41A}" presName="text3" presStyleLbl="node1" presStyleIdx="14" presStyleCnt="19" custScaleX="303307" custScaleY="152340" custRadScaleRad="140019" custRadScaleInc="-279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24CB0-FE75-4612-98E4-A4E405D5E281}" type="pres">
      <dgm:prSet presAssocID="{89DDCBFF-D05B-4CDE-ADB2-3213E69DA75D}" presName="Name288" presStyleLbl="parChTrans1D2" presStyleIdx="2" presStyleCnt="4"/>
      <dgm:spPr/>
      <dgm:t>
        <a:bodyPr/>
        <a:lstStyle/>
        <a:p>
          <a:endParaRPr lang="ru-RU"/>
        </a:p>
      </dgm:t>
    </dgm:pt>
    <dgm:pt modelId="{3B239E75-5E9A-495F-A430-64550F2DC89E}" type="pres">
      <dgm:prSet presAssocID="{FCBE111C-E9CA-4F21-A5FE-80518C8B8C97}" presName="cycle_4" presStyleCnt="0"/>
      <dgm:spPr/>
    </dgm:pt>
    <dgm:pt modelId="{66149027-4BDF-4C39-9E4A-FDE37A2C4E38}" type="pres">
      <dgm:prSet presAssocID="{BF9D919B-6393-4778-9B59-FED4023BD59B}" presName="childCenter4" presStyleLbl="node1" presStyleIdx="15" presStyleCnt="19" custScaleX="229195" custScaleY="130045" custLinFactNeighborX="-40364" custLinFactNeighborY="34899"/>
      <dgm:spPr/>
      <dgm:t>
        <a:bodyPr/>
        <a:lstStyle/>
        <a:p>
          <a:endParaRPr lang="ru-RU"/>
        </a:p>
      </dgm:t>
    </dgm:pt>
    <dgm:pt modelId="{BDCF2058-7177-405A-B1BF-42FC1DF6A4C0}" type="pres">
      <dgm:prSet presAssocID="{6B687549-6700-4CBD-A33B-D18E8169813A}" presName="Name342" presStyleLbl="parChTrans1D3" presStyleIdx="11" presStyleCnt="14"/>
      <dgm:spPr/>
      <dgm:t>
        <a:bodyPr/>
        <a:lstStyle/>
        <a:p>
          <a:endParaRPr lang="ru-RU"/>
        </a:p>
      </dgm:t>
    </dgm:pt>
    <dgm:pt modelId="{3D40A3DE-7859-4B07-BF9D-84F37ECC8CD5}" type="pres">
      <dgm:prSet presAssocID="{8D70B3E7-E757-4C1A-ADFC-66F1FA56A2DE}" presName="text4" presStyleLbl="node1" presStyleIdx="16" presStyleCnt="19" custScaleX="242083" custScaleY="104958" custRadScaleRad="346375" custRadScaleInc="60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34372-A413-47CA-8251-F31C42B71700}" type="pres">
      <dgm:prSet presAssocID="{42D22F43-AB71-435B-921D-9F5C330A4C3C}" presName="Name342" presStyleLbl="parChTrans1D3" presStyleIdx="12" presStyleCnt="14"/>
      <dgm:spPr/>
      <dgm:t>
        <a:bodyPr/>
        <a:lstStyle/>
        <a:p>
          <a:endParaRPr lang="ru-RU"/>
        </a:p>
      </dgm:t>
    </dgm:pt>
    <dgm:pt modelId="{A439AB0F-04D3-4A0F-B373-447F450550A3}" type="pres">
      <dgm:prSet presAssocID="{6346B13C-F352-4698-A4B3-D3EF6821FC14}" presName="text4" presStyleLbl="node1" presStyleIdx="17" presStyleCnt="19" custScaleX="227538" custScaleY="101273" custRadScaleRad="309159" custRadScaleInc="-22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28946-19CE-41DB-AD72-092FF45C6D2F}" type="pres">
      <dgm:prSet presAssocID="{F75C1A77-FEA4-47DA-9878-453D41002594}" presName="Name342" presStyleLbl="parChTrans1D3" presStyleIdx="13" presStyleCnt="14"/>
      <dgm:spPr/>
      <dgm:t>
        <a:bodyPr/>
        <a:lstStyle/>
        <a:p>
          <a:endParaRPr lang="ru-RU"/>
        </a:p>
      </dgm:t>
    </dgm:pt>
    <dgm:pt modelId="{E5C9AF6D-EE62-4140-A1F7-55F8CBBC0429}" type="pres">
      <dgm:prSet presAssocID="{89B6F11B-6721-4905-AE0B-19A1DF2F9A74}" presName="text4" presStyleLbl="node1" presStyleIdx="18" presStyleCnt="19" custScaleX="242730" custScaleY="100305" custRadScaleRad="221104" custRadScaleInc="-223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E824F-316C-4F5B-9DF0-26B82A5637E2}" type="pres">
      <dgm:prSet presAssocID="{3057CD16-5573-49B7-83AD-DC7EFD882446}" presName="Name345" presStyleLbl="parChTrans1D2" presStyleIdx="3" presStyleCnt="4"/>
      <dgm:spPr/>
      <dgm:t>
        <a:bodyPr/>
        <a:lstStyle/>
        <a:p>
          <a:endParaRPr lang="ru-RU"/>
        </a:p>
      </dgm:t>
    </dgm:pt>
  </dgm:ptLst>
  <dgm:cxnLst>
    <dgm:cxn modelId="{4DBE7574-0D58-4C50-BA6F-3B96B3326415}" type="presOf" srcId="{42D22F43-AB71-435B-921D-9F5C330A4C3C}" destId="{05C34372-A413-47CA-8251-F31C42B71700}" srcOrd="0" destOrd="0" presId="urn:microsoft.com/office/officeart/2008/layout/RadialCluster"/>
    <dgm:cxn modelId="{9A7CBD19-7AFF-4AB3-86C5-74240CEE127A}" type="presOf" srcId="{1A8A8714-E612-4234-BDB9-797D9A888DBC}" destId="{FA4CDAD0-B3D0-4C5D-BBDF-D83EA8D5C75F}" srcOrd="0" destOrd="0" presId="urn:microsoft.com/office/officeart/2008/layout/RadialCluster"/>
    <dgm:cxn modelId="{74D6303B-00CE-4CAB-9D52-F87FD5BB13EC}" type="presOf" srcId="{DB835D61-A9E1-4B6D-853A-6F90E554304C}" destId="{4AD264C9-6175-4800-B1E9-0502CB248E85}" srcOrd="0" destOrd="0" presId="urn:microsoft.com/office/officeart/2008/layout/RadialCluster"/>
    <dgm:cxn modelId="{83F736D6-9D38-402A-9B74-9097225528C0}" type="presOf" srcId="{6B77ED4B-4780-425C-82C6-E670283CAAAD}" destId="{8725E575-8365-42D5-A0B2-6F0EC60698A9}" srcOrd="0" destOrd="0" presId="urn:microsoft.com/office/officeart/2008/layout/RadialCluster"/>
    <dgm:cxn modelId="{5D07CA13-6708-4745-888A-408AD04E49C6}" srcId="{FCBE111C-E9CA-4F21-A5FE-80518C8B8C97}" destId="{23E3B8BF-8127-4742-8321-6A5DA5019936}" srcOrd="2" destOrd="0" parTransId="{89DDCBFF-D05B-4CDE-ADB2-3213E69DA75D}" sibTransId="{68723783-8DB6-4250-A588-AEA7A3CAE4D4}"/>
    <dgm:cxn modelId="{7E1ED8D5-627F-4304-84C1-CDC97500D592}" srcId="{23E3B8BF-8127-4742-8321-6A5DA5019936}" destId="{D990954F-627D-44C7-A602-98E5C7181F5C}" srcOrd="0" destOrd="0" parTransId="{7D8F0DDC-FC83-4DF0-9022-9DA39B87ECBD}" sibTransId="{2D134906-F6D3-4A7D-B023-37FA639AA870}"/>
    <dgm:cxn modelId="{F3A1E436-3EBF-41FA-AD62-A02EDFDFF932}" type="presOf" srcId="{F75C1A77-FEA4-47DA-9878-453D41002594}" destId="{7CD28946-19CE-41DB-AD72-092FF45C6D2F}" srcOrd="0" destOrd="0" presId="urn:microsoft.com/office/officeart/2008/layout/RadialCluster"/>
    <dgm:cxn modelId="{4269AA89-8C41-42EB-B010-2A46D394CE7D}" srcId="{9CB86BB7-2FBE-4159-A32B-C8254CF1C5D2}" destId="{1A8A8714-E612-4234-BDB9-797D9A888DBC}" srcOrd="1" destOrd="0" parTransId="{928D009B-BDDF-4E58-A67A-AEF4B8ACE703}" sibTransId="{65F21562-76BC-483C-95BF-E49BEF509035}"/>
    <dgm:cxn modelId="{432D3425-7CD6-4747-A08B-6BB84E041995}" srcId="{BF9D919B-6393-4778-9B59-FED4023BD59B}" destId="{6346B13C-F352-4698-A4B3-D3EF6821FC14}" srcOrd="1" destOrd="0" parTransId="{42D22F43-AB71-435B-921D-9F5C330A4C3C}" sibTransId="{9A645443-211A-4CBF-A44D-346C92549A7D}"/>
    <dgm:cxn modelId="{25366C24-20EC-48A9-8A6B-C224C9CCBAA1}" srcId="{9CB86BB7-2FBE-4159-A32B-C8254CF1C5D2}" destId="{6B77ED4B-4780-425C-82C6-E670283CAAAD}" srcOrd="2" destOrd="0" parTransId="{84F24BA5-C33B-4197-98B6-19D8341BA171}" sibTransId="{8AF28861-EC2E-426B-B994-19E44D5BB3BE}"/>
    <dgm:cxn modelId="{FFB00B35-78AB-4E53-AB06-084DA2851154}" type="presOf" srcId="{D990954F-627D-44C7-A602-98E5C7181F5C}" destId="{50693096-4C10-4AB8-9003-471720B0031C}" srcOrd="0" destOrd="0" presId="urn:microsoft.com/office/officeart/2008/layout/RadialCluster"/>
    <dgm:cxn modelId="{F77968DA-C05C-4CBC-AC0C-F98F1E9E6ADB}" type="presOf" srcId="{F0650E36-89D3-4C72-A077-B5E005CCE52A}" destId="{048FA098-A3E9-495F-B12B-4520D104F154}" srcOrd="0" destOrd="0" presId="urn:microsoft.com/office/officeart/2008/layout/RadialCluster"/>
    <dgm:cxn modelId="{B69B805A-3D90-40FF-B3FD-C28184137BAD}" type="presOf" srcId="{0D8A9C6F-5A8D-4F61-99DA-BDE95D11E012}" destId="{8179AA40-8FD9-4774-9C1B-059FEA319718}" srcOrd="0" destOrd="0" presId="urn:microsoft.com/office/officeart/2008/layout/RadialCluster"/>
    <dgm:cxn modelId="{9204ACBD-303D-49C8-ACC1-302C011BA88A}" type="presOf" srcId="{9CB86BB7-2FBE-4159-A32B-C8254CF1C5D2}" destId="{2F3F79A2-2F53-417E-92BA-81A55464EA0B}" srcOrd="0" destOrd="0" presId="urn:microsoft.com/office/officeart/2008/layout/RadialCluster"/>
    <dgm:cxn modelId="{44D5A3C1-A4AD-4FDF-9569-BDBF22D855D5}" srcId="{F0650E36-89D3-4C72-A077-B5E005CCE52A}" destId="{A8AAC082-12EC-46B6-86E1-5B474C931861}" srcOrd="0" destOrd="0" parTransId="{75C1D405-2945-4443-B8EB-6748BCD6D4AC}" sibTransId="{0DBC7B52-AC75-4AAC-9EE5-1E8B1917EDD3}"/>
    <dgm:cxn modelId="{E0D94976-D52B-4FB6-8BE1-1E77294ADBC2}" type="presOf" srcId="{70396EDF-2E79-47A9-8DD4-2B153CAEA7D7}" destId="{77EECCB3-9409-4D00-9515-6A0477E1A9D8}" srcOrd="0" destOrd="0" presId="urn:microsoft.com/office/officeart/2008/layout/RadialCluster"/>
    <dgm:cxn modelId="{0BC8312E-2869-4D5B-9F56-89BFD124D415}" srcId="{23E3B8BF-8127-4742-8321-6A5DA5019936}" destId="{625F66BF-A70B-4FE4-B3BF-C0FD5C22FBF4}" srcOrd="1" destOrd="0" parTransId="{DB835D61-A9E1-4B6D-853A-6F90E554304C}" sibTransId="{55DADD86-1CEA-4548-8E45-8F42A4FF647D}"/>
    <dgm:cxn modelId="{3B4A0FF8-B7EE-42C7-8209-DBB3074CD2CE}" type="presOf" srcId="{6F9D7D7E-4D84-4415-AD18-24F4FC1E83EE}" destId="{8F825F1E-3BE4-44CA-AF38-C36D97C73DE1}" srcOrd="0" destOrd="0" presId="urn:microsoft.com/office/officeart/2008/layout/RadialCluster"/>
    <dgm:cxn modelId="{38E1035F-C9F3-403F-9D56-FBBEF2175C1D}" srcId="{9CB86BB7-2FBE-4159-A32B-C8254CF1C5D2}" destId="{3AE57143-0841-4D5A-B03A-DC99B5AB64A4}" srcOrd="0" destOrd="0" parTransId="{B816E35D-4581-41AE-AD9E-9A3CF77CBE40}" sibTransId="{CA0978B7-F5A5-4D12-BFBB-C168CB786CD0}"/>
    <dgm:cxn modelId="{21B06F52-D3F1-4265-8D73-6E5EDF638884}" srcId="{23E3B8BF-8127-4742-8321-6A5DA5019936}" destId="{6F9D7D7E-4D84-4415-AD18-24F4FC1E83EE}" srcOrd="2" destOrd="0" parTransId="{524D3D32-5357-44BF-878E-4900F0E8BD0E}" sibTransId="{8F7A460D-A64A-4BE7-AC8F-5C8959F0AC00}"/>
    <dgm:cxn modelId="{E61B3928-D57B-4A92-936D-69483030F0CA}" type="presOf" srcId="{10928901-DBC5-4C1F-8A52-BADD89C0F1E3}" destId="{3EE338F6-E09D-45B0-B7AA-E072D0C1C720}" srcOrd="0" destOrd="0" presId="urn:microsoft.com/office/officeart/2008/layout/RadialCluster"/>
    <dgm:cxn modelId="{92337E7F-9A25-47F4-982F-545EE0690B2D}" srcId="{FCBE111C-E9CA-4F21-A5FE-80518C8B8C97}" destId="{9CB86BB7-2FBE-4159-A32B-C8254CF1C5D2}" srcOrd="1" destOrd="0" parTransId="{72EE95C6-6F0B-4355-BE8E-61274D0DFEDA}" sibTransId="{03DAFAFC-5326-4487-9D76-9BFE1285D604}"/>
    <dgm:cxn modelId="{EEB2A525-2540-4FBD-A3F3-84C46AD9A884}" type="presOf" srcId="{6346B13C-F352-4698-A4B3-D3EF6821FC14}" destId="{A439AB0F-04D3-4A0F-B373-447F450550A3}" srcOrd="0" destOrd="0" presId="urn:microsoft.com/office/officeart/2008/layout/RadialCluster"/>
    <dgm:cxn modelId="{0C425A7C-1231-40FC-B371-7C609C3333FB}" type="presOf" srcId="{FD3834D5-5A8B-4C20-AEC7-A3BC4C791E48}" destId="{E1C673DB-B8CB-4930-A756-14D3F64E8204}" srcOrd="0" destOrd="0" presId="urn:microsoft.com/office/officeart/2008/layout/RadialCluster"/>
    <dgm:cxn modelId="{4F5FF0B0-348A-4C3C-9B15-704E12B57689}" type="presOf" srcId="{8D70B3E7-E757-4C1A-ADFC-66F1FA56A2DE}" destId="{3D40A3DE-7859-4B07-BF9D-84F37ECC8CD5}" srcOrd="0" destOrd="0" presId="urn:microsoft.com/office/officeart/2008/layout/RadialCluster"/>
    <dgm:cxn modelId="{723FEFEC-0EEB-4431-88C8-AC6630D01695}" type="presOf" srcId="{23E3B8BF-8127-4742-8321-6A5DA5019936}" destId="{75F171A6-22A0-4341-ADBD-F6ECB29A0DDA}" srcOrd="0" destOrd="0" presId="urn:microsoft.com/office/officeart/2008/layout/RadialCluster"/>
    <dgm:cxn modelId="{9D3F3B14-FBA5-4D08-9CF6-5496E7D8BE19}" type="presOf" srcId="{AE0455A6-55EF-4599-B0DF-C407FCACB19A}" destId="{2D784094-F655-49B5-B5FB-4B489DB86CFD}" srcOrd="0" destOrd="0" presId="urn:microsoft.com/office/officeart/2008/layout/RadialCluster"/>
    <dgm:cxn modelId="{BC60E474-6A6D-4867-8483-47B2182AEEF2}" type="presOf" srcId="{89DDCBFF-D05B-4CDE-ADB2-3213E69DA75D}" destId="{D5024CB0-FE75-4612-98E4-A4E405D5E281}" srcOrd="0" destOrd="0" presId="urn:microsoft.com/office/officeart/2008/layout/RadialCluster"/>
    <dgm:cxn modelId="{337E7ECA-295E-40F9-A91E-E727B4F928A5}" srcId="{FCBE111C-E9CA-4F21-A5FE-80518C8B8C97}" destId="{BF9D919B-6393-4778-9B59-FED4023BD59B}" srcOrd="3" destOrd="0" parTransId="{3057CD16-5573-49B7-83AD-DC7EFD882446}" sibTransId="{6ACFA02F-54DD-46B2-94F6-4D2DFF4E6C67}"/>
    <dgm:cxn modelId="{4B685481-9204-44EE-9A3B-AA533F1BBE8A}" srcId="{F0650E36-89D3-4C72-A077-B5E005CCE52A}" destId="{FD3834D5-5A8B-4C20-AEC7-A3BC4C791E48}" srcOrd="1" destOrd="0" parTransId="{10928901-DBC5-4C1F-8A52-BADD89C0F1E3}" sibTransId="{E7D9F41F-B1D3-48D3-913D-4A86B97B31CB}"/>
    <dgm:cxn modelId="{404B31AA-4D4A-41A6-8671-D9F553D3212D}" type="presOf" srcId="{3AE57143-0841-4D5A-B03A-DC99B5AB64A4}" destId="{F41B9DDA-ED15-476B-9B3A-4423DD1D9E7A}" srcOrd="0" destOrd="0" presId="urn:microsoft.com/office/officeart/2008/layout/RadialCluster"/>
    <dgm:cxn modelId="{7A3D454B-CB5E-4C06-9729-4B36D0FFF55C}" srcId="{FCBE111C-E9CA-4F21-A5FE-80518C8B8C97}" destId="{F0650E36-89D3-4C72-A077-B5E005CCE52A}" srcOrd="0" destOrd="0" parTransId="{70396EDF-2E79-47A9-8DD4-2B153CAEA7D7}" sibTransId="{08A4E2FD-7EAB-465C-8B27-B46AFD3503E5}"/>
    <dgm:cxn modelId="{0DE52B0B-755E-4F87-A6A8-44F6C754431E}" type="presOf" srcId="{928D009B-BDDF-4E58-A67A-AEF4B8ACE703}" destId="{26A875A9-0487-4511-816D-F2DDFC15E80F}" srcOrd="0" destOrd="0" presId="urn:microsoft.com/office/officeart/2008/layout/RadialCluster"/>
    <dgm:cxn modelId="{8FA1271C-0054-47A8-A3AF-16D266C515E4}" type="presOf" srcId="{6B687549-6700-4CBD-A33B-D18E8169813A}" destId="{BDCF2058-7177-405A-B1BF-42FC1DF6A4C0}" srcOrd="0" destOrd="0" presId="urn:microsoft.com/office/officeart/2008/layout/RadialCluster"/>
    <dgm:cxn modelId="{E832C82D-3FFB-4029-8BCF-47127B44280A}" type="presOf" srcId="{75C1D405-2945-4443-B8EB-6748BCD6D4AC}" destId="{BCF636CD-39F8-4292-BC60-0D700569C032}" srcOrd="0" destOrd="0" presId="urn:microsoft.com/office/officeart/2008/layout/RadialCluster"/>
    <dgm:cxn modelId="{33FA4DD1-EC96-4958-8F5C-CB2FF8F79B5F}" type="presOf" srcId="{FCBE111C-E9CA-4F21-A5FE-80518C8B8C97}" destId="{61622B44-318F-4D24-A1CE-CEE01E978705}" srcOrd="0" destOrd="0" presId="urn:microsoft.com/office/officeart/2008/layout/RadialCluster"/>
    <dgm:cxn modelId="{60F37868-7B18-4E55-B750-FF0124139F6F}" type="presOf" srcId="{BF9D919B-6393-4778-9B59-FED4023BD59B}" destId="{66149027-4BDF-4C39-9E4A-FDE37A2C4E38}" srcOrd="0" destOrd="0" presId="urn:microsoft.com/office/officeart/2008/layout/RadialCluster"/>
    <dgm:cxn modelId="{538022D3-7DCA-4D7F-B661-E5E0580EB57D}" srcId="{23E3B8BF-8127-4742-8321-6A5DA5019936}" destId="{5422394A-1FDC-403E-8200-AD3CD41FC41A}" srcOrd="3" destOrd="0" parTransId="{0D8A9C6F-5A8D-4F61-99DA-BDE95D11E012}" sibTransId="{79DFF25A-D8D9-4D02-833B-806F36282A01}"/>
    <dgm:cxn modelId="{EF276E86-5265-49DD-97DE-F97627D150E2}" type="presOf" srcId="{89B6F11B-6721-4905-AE0B-19A1DF2F9A74}" destId="{E5C9AF6D-EE62-4140-A1F7-55F8CBBC0429}" srcOrd="0" destOrd="0" presId="urn:microsoft.com/office/officeart/2008/layout/RadialCluster"/>
    <dgm:cxn modelId="{A6FA1043-A21B-49A5-9C0D-01D4535C912E}" srcId="{BF9D919B-6393-4778-9B59-FED4023BD59B}" destId="{8D70B3E7-E757-4C1A-ADFC-66F1FA56A2DE}" srcOrd="0" destOrd="0" parTransId="{6B687549-6700-4CBD-A33B-D18E8169813A}" sibTransId="{F64A8506-7221-4BBF-A714-E0C8B4DAF464}"/>
    <dgm:cxn modelId="{E6E9B129-0241-4A96-95A6-E295D03AF162}" type="presOf" srcId="{A8AAC082-12EC-46B6-86E1-5B474C931861}" destId="{2141CF74-D1F0-426A-929D-9FC4A0D3F008}" srcOrd="0" destOrd="0" presId="urn:microsoft.com/office/officeart/2008/layout/RadialCluster"/>
    <dgm:cxn modelId="{5507AB82-458B-48E5-A4C0-9281FBCC081D}" srcId="{BF9D919B-6393-4778-9B59-FED4023BD59B}" destId="{89B6F11B-6721-4905-AE0B-19A1DF2F9A74}" srcOrd="2" destOrd="0" parTransId="{F75C1A77-FEA4-47DA-9878-453D41002594}" sibTransId="{8FE60FDB-2034-4B7E-ADF6-039A436B92FB}"/>
    <dgm:cxn modelId="{EAFA64B8-37A5-42C9-B690-BDDFE6FF4B2E}" type="presOf" srcId="{A2913229-D92E-4F17-A66E-B152536452F3}" destId="{F435FD2B-A0ED-40C4-8141-52386C3724B4}" srcOrd="0" destOrd="0" presId="urn:microsoft.com/office/officeart/2008/layout/RadialCluster"/>
    <dgm:cxn modelId="{8417D181-2A63-4982-BE23-6C71079E1CE4}" type="presOf" srcId="{72EE95C6-6F0B-4355-BE8E-61274D0DFEDA}" destId="{A493A8A2-F6D5-4306-9DD4-9F20AC71ED39}" srcOrd="0" destOrd="0" presId="urn:microsoft.com/office/officeart/2008/layout/RadialCluster"/>
    <dgm:cxn modelId="{6D0DDA01-E377-4BA6-A31D-4E8D30D27F9B}" type="presOf" srcId="{524D3D32-5357-44BF-878E-4900F0E8BD0E}" destId="{1AA6CE00-0A6A-4EEB-BA1E-D60BA3A26D0C}" srcOrd="0" destOrd="0" presId="urn:microsoft.com/office/officeart/2008/layout/RadialCluster"/>
    <dgm:cxn modelId="{18FF847B-2E3E-43F8-8F83-32ADFC87F773}" type="presOf" srcId="{2F41D13C-1E92-4578-AD93-4615B466D536}" destId="{7D641534-1237-44C4-9C9A-782F64CF1F13}" srcOrd="0" destOrd="0" presId="urn:microsoft.com/office/officeart/2008/layout/RadialCluster"/>
    <dgm:cxn modelId="{B5478FB6-9B97-4361-AE8B-F0F290B4F38A}" type="presOf" srcId="{84F24BA5-C33B-4197-98B6-19D8341BA171}" destId="{7BB1004D-7FF4-4E23-892F-F72BEF729A8D}" srcOrd="0" destOrd="0" presId="urn:microsoft.com/office/officeart/2008/layout/RadialCluster"/>
    <dgm:cxn modelId="{FA5DD4A6-BEDA-4680-B02E-B06EA44DFDEE}" type="presOf" srcId="{3057CD16-5573-49B7-83AD-DC7EFD882446}" destId="{9C3E824F-316C-4F5B-9DF0-26B82A5637E2}" srcOrd="0" destOrd="0" presId="urn:microsoft.com/office/officeart/2008/layout/RadialCluster"/>
    <dgm:cxn modelId="{4A603AD2-2213-4C16-B57C-A0DA50FC870F}" type="presOf" srcId="{7D8F0DDC-FC83-4DF0-9022-9DA39B87ECBD}" destId="{15112CCB-1C14-48C8-B108-67861841D09A}" srcOrd="0" destOrd="0" presId="urn:microsoft.com/office/officeart/2008/layout/RadialCluster"/>
    <dgm:cxn modelId="{A7086541-E43D-41F0-B3DB-C4B475E638A1}" type="presOf" srcId="{625F66BF-A70B-4FE4-B3BF-C0FD5C22FBF4}" destId="{3BFEFB18-2833-4C8D-8351-1FCCB694EE83}" srcOrd="0" destOrd="0" presId="urn:microsoft.com/office/officeart/2008/layout/RadialCluster"/>
    <dgm:cxn modelId="{AC8207E8-BFAF-4ED2-AF12-C87BBB81C04A}" srcId="{F0650E36-89D3-4C72-A077-B5E005CCE52A}" destId="{2F41D13C-1E92-4578-AD93-4615B466D536}" srcOrd="2" destOrd="0" parTransId="{322A64C3-2626-4A0C-A74B-090B08FCDA86}" sibTransId="{94E2AC78-AB49-4707-86C9-F698E261D84F}"/>
    <dgm:cxn modelId="{C174442B-2DF5-4589-A79E-277ADC8991A4}" type="presOf" srcId="{B816E35D-4581-41AE-AD9E-9A3CF77CBE40}" destId="{67A891A6-8B8A-4CD6-B350-1377AA0FBF55}" srcOrd="0" destOrd="0" presId="urn:microsoft.com/office/officeart/2008/layout/RadialCluster"/>
    <dgm:cxn modelId="{0485DB42-EEA1-4E46-9814-9443BFE8BC7E}" type="presOf" srcId="{322A64C3-2626-4A0C-A74B-090B08FCDA86}" destId="{6D8918BF-BA4B-4D6F-9A06-F799B6980A27}" srcOrd="0" destOrd="0" presId="urn:microsoft.com/office/officeart/2008/layout/RadialCluster"/>
    <dgm:cxn modelId="{20277CE0-A706-499B-8B23-ABBEFE5663B3}" srcId="{8B060C8C-73BD-4E2E-9592-9F4FF6F82370}" destId="{FCBE111C-E9CA-4F21-A5FE-80518C8B8C97}" srcOrd="0" destOrd="0" parTransId="{CB3DA28A-2EE2-4293-9218-3A9BB2CD1245}" sibTransId="{F1BD51AB-E8AC-4917-9687-1C825DD53A97}"/>
    <dgm:cxn modelId="{9B7D3E07-BD4A-4DD5-BBB0-8E4360963556}" type="presOf" srcId="{5422394A-1FDC-403E-8200-AD3CD41FC41A}" destId="{57668F26-B4CA-42E3-BEEA-86ABF6382E61}" srcOrd="0" destOrd="0" presId="urn:microsoft.com/office/officeart/2008/layout/RadialCluster"/>
    <dgm:cxn modelId="{4CA49D2A-C432-4EA7-B59C-5B8AAEB3B04B}" type="presOf" srcId="{8B060C8C-73BD-4E2E-9592-9F4FF6F82370}" destId="{DD49FF2F-EC5F-49E7-AF1E-70E340E69521}" srcOrd="0" destOrd="0" presId="urn:microsoft.com/office/officeart/2008/layout/RadialCluster"/>
    <dgm:cxn modelId="{1F7D7039-F7BC-43D5-9603-BD3316B1E939}" srcId="{F0650E36-89D3-4C72-A077-B5E005CCE52A}" destId="{A2913229-D92E-4F17-A66E-B152536452F3}" srcOrd="3" destOrd="0" parTransId="{AE0455A6-55EF-4599-B0DF-C407FCACB19A}" sibTransId="{1A28F54F-9D85-4ADF-ABC2-2339D624C241}"/>
    <dgm:cxn modelId="{851CB924-791A-498D-BB83-94297423260C}" type="presParOf" srcId="{DD49FF2F-EC5F-49E7-AF1E-70E340E69521}" destId="{61622B44-318F-4D24-A1CE-CEE01E978705}" srcOrd="0" destOrd="0" presId="urn:microsoft.com/office/officeart/2008/layout/RadialCluster"/>
    <dgm:cxn modelId="{20872D6D-30EA-48F9-ACF5-9CAC20ECA889}" type="presParOf" srcId="{DD49FF2F-EC5F-49E7-AF1E-70E340E69521}" destId="{35B429CD-2595-4109-9DA0-CB7DFDCD1758}" srcOrd="1" destOrd="0" presId="urn:microsoft.com/office/officeart/2008/layout/RadialCluster"/>
    <dgm:cxn modelId="{A1801905-85F1-4593-9D4E-CB93561838DE}" type="presParOf" srcId="{35B429CD-2595-4109-9DA0-CB7DFDCD1758}" destId="{048FA098-A3E9-495F-B12B-4520D104F154}" srcOrd="0" destOrd="0" presId="urn:microsoft.com/office/officeart/2008/layout/RadialCluster"/>
    <dgm:cxn modelId="{42189F45-CDF2-43D9-8F23-2B01202F99C8}" type="presParOf" srcId="{35B429CD-2595-4109-9DA0-CB7DFDCD1758}" destId="{BCF636CD-39F8-4292-BC60-0D700569C032}" srcOrd="1" destOrd="0" presId="urn:microsoft.com/office/officeart/2008/layout/RadialCluster"/>
    <dgm:cxn modelId="{5C1A7535-5733-4AD8-ACE6-A31DC23126A8}" type="presParOf" srcId="{35B429CD-2595-4109-9DA0-CB7DFDCD1758}" destId="{2141CF74-D1F0-426A-929D-9FC4A0D3F008}" srcOrd="2" destOrd="0" presId="urn:microsoft.com/office/officeart/2008/layout/RadialCluster"/>
    <dgm:cxn modelId="{D80A35E8-4887-458B-951B-0E8A7E86D9B0}" type="presParOf" srcId="{35B429CD-2595-4109-9DA0-CB7DFDCD1758}" destId="{3EE338F6-E09D-45B0-B7AA-E072D0C1C720}" srcOrd="3" destOrd="0" presId="urn:microsoft.com/office/officeart/2008/layout/RadialCluster"/>
    <dgm:cxn modelId="{A9376D93-F5DE-4F64-BEAA-4B0852B3BA42}" type="presParOf" srcId="{35B429CD-2595-4109-9DA0-CB7DFDCD1758}" destId="{E1C673DB-B8CB-4930-A756-14D3F64E8204}" srcOrd="4" destOrd="0" presId="urn:microsoft.com/office/officeart/2008/layout/RadialCluster"/>
    <dgm:cxn modelId="{C151365A-5CF6-4B21-834A-471D9DF34406}" type="presParOf" srcId="{35B429CD-2595-4109-9DA0-CB7DFDCD1758}" destId="{6D8918BF-BA4B-4D6F-9A06-F799B6980A27}" srcOrd="5" destOrd="0" presId="urn:microsoft.com/office/officeart/2008/layout/RadialCluster"/>
    <dgm:cxn modelId="{0B96FFC3-8024-42E2-AA22-A5DF3E0626D5}" type="presParOf" srcId="{35B429CD-2595-4109-9DA0-CB7DFDCD1758}" destId="{7D641534-1237-44C4-9C9A-782F64CF1F13}" srcOrd="6" destOrd="0" presId="urn:microsoft.com/office/officeart/2008/layout/RadialCluster"/>
    <dgm:cxn modelId="{134F0966-C74C-4739-A239-A34A0F246AC4}" type="presParOf" srcId="{35B429CD-2595-4109-9DA0-CB7DFDCD1758}" destId="{2D784094-F655-49B5-B5FB-4B489DB86CFD}" srcOrd="7" destOrd="0" presId="urn:microsoft.com/office/officeart/2008/layout/RadialCluster"/>
    <dgm:cxn modelId="{13CAEB1C-A9D1-4D41-B6E9-F86C70DFAA68}" type="presParOf" srcId="{35B429CD-2595-4109-9DA0-CB7DFDCD1758}" destId="{F435FD2B-A0ED-40C4-8141-52386C3724B4}" srcOrd="8" destOrd="0" presId="urn:microsoft.com/office/officeart/2008/layout/RadialCluster"/>
    <dgm:cxn modelId="{13BF0564-29B5-4DA5-AB2A-2468EC2C9C46}" type="presParOf" srcId="{DD49FF2F-EC5F-49E7-AF1E-70E340E69521}" destId="{77EECCB3-9409-4D00-9515-6A0477E1A9D8}" srcOrd="2" destOrd="0" presId="urn:microsoft.com/office/officeart/2008/layout/RadialCluster"/>
    <dgm:cxn modelId="{37AAAD20-F666-4887-9E82-1DE388A10BB3}" type="presParOf" srcId="{DD49FF2F-EC5F-49E7-AF1E-70E340E69521}" destId="{3613B7DE-C10D-45E8-9BE9-35FBB0C93358}" srcOrd="3" destOrd="0" presId="urn:microsoft.com/office/officeart/2008/layout/RadialCluster"/>
    <dgm:cxn modelId="{2243C06E-FDED-4D05-9A36-6D9947905581}" type="presParOf" srcId="{3613B7DE-C10D-45E8-9BE9-35FBB0C93358}" destId="{2F3F79A2-2F53-417E-92BA-81A55464EA0B}" srcOrd="0" destOrd="0" presId="urn:microsoft.com/office/officeart/2008/layout/RadialCluster"/>
    <dgm:cxn modelId="{7D11C8B3-8AEF-4374-90FE-60BBA743464C}" type="presParOf" srcId="{3613B7DE-C10D-45E8-9BE9-35FBB0C93358}" destId="{67A891A6-8B8A-4CD6-B350-1377AA0FBF55}" srcOrd="1" destOrd="0" presId="urn:microsoft.com/office/officeart/2008/layout/RadialCluster"/>
    <dgm:cxn modelId="{B7B90FF4-3AB5-4D1E-A017-A6D3765C78EA}" type="presParOf" srcId="{3613B7DE-C10D-45E8-9BE9-35FBB0C93358}" destId="{F41B9DDA-ED15-476B-9B3A-4423DD1D9E7A}" srcOrd="2" destOrd="0" presId="urn:microsoft.com/office/officeart/2008/layout/RadialCluster"/>
    <dgm:cxn modelId="{10264920-463B-4C9E-B98E-12074285A8C1}" type="presParOf" srcId="{3613B7DE-C10D-45E8-9BE9-35FBB0C93358}" destId="{26A875A9-0487-4511-816D-F2DDFC15E80F}" srcOrd="3" destOrd="0" presId="urn:microsoft.com/office/officeart/2008/layout/RadialCluster"/>
    <dgm:cxn modelId="{FDFD8491-1CD4-41C3-9057-C9C63074D90F}" type="presParOf" srcId="{3613B7DE-C10D-45E8-9BE9-35FBB0C93358}" destId="{FA4CDAD0-B3D0-4C5D-BBDF-D83EA8D5C75F}" srcOrd="4" destOrd="0" presId="urn:microsoft.com/office/officeart/2008/layout/RadialCluster"/>
    <dgm:cxn modelId="{6AB2A9AA-6E6C-47BB-8972-7CD2DCEDD000}" type="presParOf" srcId="{3613B7DE-C10D-45E8-9BE9-35FBB0C93358}" destId="{7BB1004D-7FF4-4E23-892F-F72BEF729A8D}" srcOrd="5" destOrd="0" presId="urn:microsoft.com/office/officeart/2008/layout/RadialCluster"/>
    <dgm:cxn modelId="{C576932B-76CC-4E76-A040-0606CB1488F5}" type="presParOf" srcId="{3613B7DE-C10D-45E8-9BE9-35FBB0C93358}" destId="{8725E575-8365-42D5-A0B2-6F0EC60698A9}" srcOrd="6" destOrd="0" presId="urn:microsoft.com/office/officeart/2008/layout/RadialCluster"/>
    <dgm:cxn modelId="{4D04B077-EF57-463A-AC22-7A1CB2722953}" type="presParOf" srcId="{DD49FF2F-EC5F-49E7-AF1E-70E340E69521}" destId="{A493A8A2-F6D5-4306-9DD4-9F20AC71ED39}" srcOrd="4" destOrd="0" presId="urn:microsoft.com/office/officeart/2008/layout/RadialCluster"/>
    <dgm:cxn modelId="{607FF6AC-9AF2-4CCF-84FA-3707C5B98BB7}" type="presParOf" srcId="{DD49FF2F-EC5F-49E7-AF1E-70E340E69521}" destId="{A36E7F30-2526-4F43-9F62-AF35570313E1}" srcOrd="5" destOrd="0" presId="urn:microsoft.com/office/officeart/2008/layout/RadialCluster"/>
    <dgm:cxn modelId="{11DE78C9-D85F-45D1-86A2-06E57B4D31DB}" type="presParOf" srcId="{A36E7F30-2526-4F43-9F62-AF35570313E1}" destId="{75F171A6-22A0-4341-ADBD-F6ECB29A0DDA}" srcOrd="0" destOrd="0" presId="urn:microsoft.com/office/officeart/2008/layout/RadialCluster"/>
    <dgm:cxn modelId="{CA758F61-5923-4166-B463-A900AD8F739D}" type="presParOf" srcId="{A36E7F30-2526-4F43-9F62-AF35570313E1}" destId="{15112CCB-1C14-48C8-B108-67861841D09A}" srcOrd="1" destOrd="0" presId="urn:microsoft.com/office/officeart/2008/layout/RadialCluster"/>
    <dgm:cxn modelId="{87BCE3BC-BB2F-4B4E-972A-7503E354ACFC}" type="presParOf" srcId="{A36E7F30-2526-4F43-9F62-AF35570313E1}" destId="{50693096-4C10-4AB8-9003-471720B0031C}" srcOrd="2" destOrd="0" presId="urn:microsoft.com/office/officeart/2008/layout/RadialCluster"/>
    <dgm:cxn modelId="{940C30A1-398E-4EE8-A597-D6565F7ACB57}" type="presParOf" srcId="{A36E7F30-2526-4F43-9F62-AF35570313E1}" destId="{4AD264C9-6175-4800-B1E9-0502CB248E85}" srcOrd="3" destOrd="0" presId="urn:microsoft.com/office/officeart/2008/layout/RadialCluster"/>
    <dgm:cxn modelId="{9B0C4728-1643-4222-8303-900AE21B195F}" type="presParOf" srcId="{A36E7F30-2526-4F43-9F62-AF35570313E1}" destId="{3BFEFB18-2833-4C8D-8351-1FCCB694EE83}" srcOrd="4" destOrd="0" presId="urn:microsoft.com/office/officeart/2008/layout/RadialCluster"/>
    <dgm:cxn modelId="{3D4D3FD1-1B09-4385-A343-38C03000EA5F}" type="presParOf" srcId="{A36E7F30-2526-4F43-9F62-AF35570313E1}" destId="{1AA6CE00-0A6A-4EEB-BA1E-D60BA3A26D0C}" srcOrd="5" destOrd="0" presId="urn:microsoft.com/office/officeart/2008/layout/RadialCluster"/>
    <dgm:cxn modelId="{8654C3D1-8BE2-40FF-B204-572748213E3C}" type="presParOf" srcId="{A36E7F30-2526-4F43-9F62-AF35570313E1}" destId="{8F825F1E-3BE4-44CA-AF38-C36D97C73DE1}" srcOrd="6" destOrd="0" presId="urn:microsoft.com/office/officeart/2008/layout/RadialCluster"/>
    <dgm:cxn modelId="{170FC55E-2DE0-4449-ACA4-5D7FD83E185A}" type="presParOf" srcId="{A36E7F30-2526-4F43-9F62-AF35570313E1}" destId="{8179AA40-8FD9-4774-9C1B-059FEA319718}" srcOrd="7" destOrd="0" presId="urn:microsoft.com/office/officeart/2008/layout/RadialCluster"/>
    <dgm:cxn modelId="{9C782A99-CA40-4B42-85DA-43185D835C7C}" type="presParOf" srcId="{A36E7F30-2526-4F43-9F62-AF35570313E1}" destId="{57668F26-B4CA-42E3-BEEA-86ABF6382E61}" srcOrd="8" destOrd="0" presId="urn:microsoft.com/office/officeart/2008/layout/RadialCluster"/>
    <dgm:cxn modelId="{AEC9C27B-02E7-4BF9-93D9-2321E7F160FF}" type="presParOf" srcId="{DD49FF2F-EC5F-49E7-AF1E-70E340E69521}" destId="{D5024CB0-FE75-4612-98E4-A4E405D5E281}" srcOrd="6" destOrd="0" presId="urn:microsoft.com/office/officeart/2008/layout/RadialCluster"/>
    <dgm:cxn modelId="{16D04590-97F8-4313-8E14-998AA4F42BA3}" type="presParOf" srcId="{DD49FF2F-EC5F-49E7-AF1E-70E340E69521}" destId="{3B239E75-5E9A-495F-A430-64550F2DC89E}" srcOrd="7" destOrd="0" presId="urn:microsoft.com/office/officeart/2008/layout/RadialCluster"/>
    <dgm:cxn modelId="{A15B0BDA-99C3-4443-BA09-70BA6503EE4D}" type="presParOf" srcId="{3B239E75-5E9A-495F-A430-64550F2DC89E}" destId="{66149027-4BDF-4C39-9E4A-FDE37A2C4E38}" srcOrd="0" destOrd="0" presId="urn:microsoft.com/office/officeart/2008/layout/RadialCluster"/>
    <dgm:cxn modelId="{41452401-B0E9-43DB-A5E7-AF06E2B0C7EB}" type="presParOf" srcId="{3B239E75-5E9A-495F-A430-64550F2DC89E}" destId="{BDCF2058-7177-405A-B1BF-42FC1DF6A4C0}" srcOrd="1" destOrd="0" presId="urn:microsoft.com/office/officeart/2008/layout/RadialCluster"/>
    <dgm:cxn modelId="{1E25BE3D-6330-4FA3-AD87-BC819F2F41AE}" type="presParOf" srcId="{3B239E75-5E9A-495F-A430-64550F2DC89E}" destId="{3D40A3DE-7859-4B07-BF9D-84F37ECC8CD5}" srcOrd="2" destOrd="0" presId="urn:microsoft.com/office/officeart/2008/layout/RadialCluster"/>
    <dgm:cxn modelId="{4A5BD86D-DE69-4709-8299-725CBA201DE1}" type="presParOf" srcId="{3B239E75-5E9A-495F-A430-64550F2DC89E}" destId="{05C34372-A413-47CA-8251-F31C42B71700}" srcOrd="3" destOrd="0" presId="urn:microsoft.com/office/officeart/2008/layout/RadialCluster"/>
    <dgm:cxn modelId="{62C03DA9-36A9-487F-96E3-21ACF0946172}" type="presParOf" srcId="{3B239E75-5E9A-495F-A430-64550F2DC89E}" destId="{A439AB0F-04D3-4A0F-B373-447F450550A3}" srcOrd="4" destOrd="0" presId="urn:microsoft.com/office/officeart/2008/layout/RadialCluster"/>
    <dgm:cxn modelId="{0F7CBC22-D6D9-42D0-9946-66DA96DE140F}" type="presParOf" srcId="{3B239E75-5E9A-495F-A430-64550F2DC89E}" destId="{7CD28946-19CE-41DB-AD72-092FF45C6D2F}" srcOrd="5" destOrd="0" presId="urn:microsoft.com/office/officeart/2008/layout/RadialCluster"/>
    <dgm:cxn modelId="{F6E03412-5C47-4A5D-B182-69ED7DBB5900}" type="presParOf" srcId="{3B239E75-5E9A-495F-A430-64550F2DC89E}" destId="{E5C9AF6D-EE62-4140-A1F7-55F8CBBC0429}" srcOrd="6" destOrd="0" presId="urn:microsoft.com/office/officeart/2008/layout/RadialCluster"/>
    <dgm:cxn modelId="{382B23FD-385F-45DD-B809-345E489D8BD5}" type="presParOf" srcId="{DD49FF2F-EC5F-49E7-AF1E-70E340E69521}" destId="{9C3E824F-316C-4F5B-9DF0-26B82A5637E2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E824F-316C-4F5B-9DF0-26B82A5637E2}">
      <dsp:nvSpPr>
        <dsp:cNvPr id="0" name=""/>
        <dsp:cNvSpPr/>
      </dsp:nvSpPr>
      <dsp:spPr>
        <a:xfrm rot="9668816">
          <a:off x="4565125" y="3373116"/>
          <a:ext cx="4213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130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24CB0-FE75-4612-98E4-A4E405D5E281}">
      <dsp:nvSpPr>
        <dsp:cNvPr id="0" name=""/>
        <dsp:cNvSpPr/>
      </dsp:nvSpPr>
      <dsp:spPr>
        <a:xfrm rot="1532079">
          <a:off x="7053779" y="3513556"/>
          <a:ext cx="3056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565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3A8A2-F6D5-4306-9DD4-9F20AC71ED39}">
      <dsp:nvSpPr>
        <dsp:cNvPr id="0" name=""/>
        <dsp:cNvSpPr/>
      </dsp:nvSpPr>
      <dsp:spPr>
        <a:xfrm rot="20183408">
          <a:off x="7052391" y="2411995"/>
          <a:ext cx="3898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983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EECCB3-9409-4D00-9515-6A0477E1A9D8}">
      <dsp:nvSpPr>
        <dsp:cNvPr id="0" name=""/>
        <dsp:cNvSpPr/>
      </dsp:nvSpPr>
      <dsp:spPr>
        <a:xfrm rot="12271485">
          <a:off x="4523221" y="2371791"/>
          <a:ext cx="4732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325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22B44-318F-4D24-A1CE-CEE01E978705}">
      <dsp:nvSpPr>
        <dsp:cNvPr id="0" name=""/>
        <dsp:cNvSpPr/>
      </dsp:nvSpPr>
      <dsp:spPr>
        <a:xfrm>
          <a:off x="4975125" y="2418737"/>
          <a:ext cx="2093581" cy="105774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Электронный наряд-допуск</a:t>
          </a:r>
        </a:p>
      </dsp:txBody>
      <dsp:txXfrm>
        <a:off x="5026760" y="2470372"/>
        <a:ext cx="1990311" cy="954470"/>
      </dsp:txXfrm>
    </dsp:sp>
    <dsp:sp modelId="{048FA098-A3E9-495F-B12B-4520D104F154}">
      <dsp:nvSpPr>
        <dsp:cNvPr id="0" name=""/>
        <dsp:cNvSpPr/>
      </dsp:nvSpPr>
      <dsp:spPr>
        <a:xfrm>
          <a:off x="2892286" y="1460290"/>
          <a:ext cx="1652282" cy="8727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kern="1200" dirty="0"/>
            <a:t>Высокие трудозатраты на оформление и согласование</a:t>
          </a:r>
        </a:p>
      </dsp:txBody>
      <dsp:txXfrm>
        <a:off x="2934888" y="1502892"/>
        <a:ext cx="1567078" cy="787506"/>
      </dsp:txXfrm>
    </dsp:sp>
    <dsp:sp modelId="{BCF636CD-39F8-4292-BC60-0D700569C032}">
      <dsp:nvSpPr>
        <dsp:cNvPr id="0" name=""/>
        <dsp:cNvSpPr/>
      </dsp:nvSpPr>
      <dsp:spPr>
        <a:xfrm rot="11029755">
          <a:off x="1697605" y="1801413"/>
          <a:ext cx="11960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6016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1CF74-D1F0-426A-929D-9FC4A0D3F008}">
      <dsp:nvSpPr>
        <dsp:cNvPr id="0" name=""/>
        <dsp:cNvSpPr/>
      </dsp:nvSpPr>
      <dsp:spPr>
        <a:xfrm>
          <a:off x="273713" y="1317534"/>
          <a:ext cx="1425226" cy="79249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>
              <a:solidFill>
                <a:schemeClr val="tx1"/>
              </a:solidFill>
            </a:rPr>
            <a:t>Согласование при помощи ПЭП</a:t>
          </a:r>
        </a:p>
      </dsp:txBody>
      <dsp:txXfrm>
        <a:off x="312399" y="1356220"/>
        <a:ext cx="1347854" cy="715118"/>
      </dsp:txXfrm>
    </dsp:sp>
    <dsp:sp modelId="{3EE338F6-E09D-45B0-B7AA-E072D0C1C720}">
      <dsp:nvSpPr>
        <dsp:cNvPr id="0" name=""/>
        <dsp:cNvSpPr/>
      </dsp:nvSpPr>
      <dsp:spPr>
        <a:xfrm rot="12172571">
          <a:off x="1438981" y="1254031"/>
          <a:ext cx="15127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2797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673DB-B8CB-4930-A756-14D3F64E8204}">
      <dsp:nvSpPr>
        <dsp:cNvPr id="0" name=""/>
        <dsp:cNvSpPr/>
      </dsp:nvSpPr>
      <dsp:spPr>
        <a:xfrm>
          <a:off x="167942" y="283621"/>
          <a:ext cx="1330532" cy="79134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>
              <a:solidFill>
                <a:schemeClr val="tx1"/>
              </a:solidFill>
            </a:rPr>
            <a:t>Система уведомлений ответственным</a:t>
          </a:r>
        </a:p>
      </dsp:txBody>
      <dsp:txXfrm>
        <a:off x="206572" y="322251"/>
        <a:ext cx="1253272" cy="714086"/>
      </dsp:txXfrm>
    </dsp:sp>
    <dsp:sp modelId="{6D8918BF-BA4B-4D6F-9A06-F799B6980A27}">
      <dsp:nvSpPr>
        <dsp:cNvPr id="0" name=""/>
        <dsp:cNvSpPr/>
      </dsp:nvSpPr>
      <dsp:spPr>
        <a:xfrm rot="13666288">
          <a:off x="2739317" y="1202091"/>
          <a:ext cx="6973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7391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41534-1237-44C4-9C9A-782F64CF1F13}">
      <dsp:nvSpPr>
        <dsp:cNvPr id="0" name=""/>
        <dsp:cNvSpPr/>
      </dsp:nvSpPr>
      <dsp:spPr>
        <a:xfrm>
          <a:off x="1678639" y="285908"/>
          <a:ext cx="1752818" cy="657984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>
              <a:solidFill>
                <a:schemeClr val="tx1"/>
              </a:solidFill>
            </a:rPr>
            <a:t>Единая система для оформления и согласования</a:t>
          </a:r>
        </a:p>
      </dsp:txBody>
      <dsp:txXfrm>
        <a:off x="1710759" y="318028"/>
        <a:ext cx="1688578" cy="593744"/>
      </dsp:txXfrm>
    </dsp:sp>
    <dsp:sp modelId="{2D784094-F655-49B5-B5FB-4B489DB86CFD}">
      <dsp:nvSpPr>
        <dsp:cNvPr id="0" name=""/>
        <dsp:cNvSpPr/>
      </dsp:nvSpPr>
      <dsp:spPr>
        <a:xfrm rot="18097048">
          <a:off x="3864567" y="1241039"/>
          <a:ext cx="5149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934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5FD2B-A0ED-40C4-8141-52386C3724B4}">
      <dsp:nvSpPr>
        <dsp:cNvPr id="0" name=""/>
        <dsp:cNvSpPr/>
      </dsp:nvSpPr>
      <dsp:spPr>
        <a:xfrm>
          <a:off x="3603796" y="363793"/>
          <a:ext cx="1711507" cy="657995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>
              <a:solidFill>
                <a:schemeClr val="tx1"/>
              </a:solidFill>
            </a:rPr>
            <a:t>Справочники и шаблоны</a:t>
          </a:r>
        </a:p>
      </dsp:txBody>
      <dsp:txXfrm>
        <a:off x="3635917" y="395914"/>
        <a:ext cx="1647265" cy="593753"/>
      </dsp:txXfrm>
    </dsp:sp>
    <dsp:sp modelId="{2F3F79A2-2F53-417E-92BA-81A55464EA0B}">
      <dsp:nvSpPr>
        <dsp:cNvPr id="0" name=""/>
        <dsp:cNvSpPr/>
      </dsp:nvSpPr>
      <dsp:spPr>
        <a:xfrm>
          <a:off x="7279415" y="1533533"/>
          <a:ext cx="2124168" cy="800394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kern="1200" dirty="0">
              <a:ea typeface="Impact" charset="0"/>
              <a:cs typeface="Impact" charset="0"/>
            </a:rPr>
            <a:t>Высокая вероятность возникновения инцидентов и нарушений</a:t>
          </a:r>
          <a:endParaRPr lang="ru-RU" sz="1450" kern="1200" dirty="0"/>
        </a:p>
      </dsp:txBody>
      <dsp:txXfrm>
        <a:off x="7318487" y="1572605"/>
        <a:ext cx="2046024" cy="722250"/>
      </dsp:txXfrm>
    </dsp:sp>
    <dsp:sp modelId="{67A891A6-8B8A-4CD6-B350-1377AA0FBF55}">
      <dsp:nvSpPr>
        <dsp:cNvPr id="0" name=""/>
        <dsp:cNvSpPr/>
      </dsp:nvSpPr>
      <dsp:spPr>
        <a:xfrm rot="15630679">
          <a:off x="7985804" y="1288992"/>
          <a:ext cx="4958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5867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B9DDA-ED15-476B-9B3A-4423DD1D9E7A}">
      <dsp:nvSpPr>
        <dsp:cNvPr id="0" name=""/>
        <dsp:cNvSpPr/>
      </dsp:nvSpPr>
      <dsp:spPr>
        <a:xfrm>
          <a:off x="7074419" y="370014"/>
          <a:ext cx="2124168" cy="67443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>
              <a:solidFill>
                <a:schemeClr val="tx1"/>
              </a:solidFill>
            </a:rPr>
            <a:t>Система блокировок конфликтующих работ</a:t>
          </a:r>
        </a:p>
      </dsp:txBody>
      <dsp:txXfrm>
        <a:off x="7107342" y="402937"/>
        <a:ext cx="2058322" cy="608590"/>
      </dsp:txXfrm>
    </dsp:sp>
    <dsp:sp modelId="{26A875A9-0487-4511-816D-F2DDFC15E80F}">
      <dsp:nvSpPr>
        <dsp:cNvPr id="0" name=""/>
        <dsp:cNvSpPr/>
      </dsp:nvSpPr>
      <dsp:spPr>
        <a:xfrm rot="19985961">
          <a:off x="9068998" y="1277175"/>
          <a:ext cx="11332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3213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CDAD0-B3D0-4C5D-BBDF-D83EA8D5C75F}">
      <dsp:nvSpPr>
        <dsp:cNvPr id="0" name=""/>
        <dsp:cNvSpPr/>
      </dsp:nvSpPr>
      <dsp:spPr>
        <a:xfrm>
          <a:off x="9724118" y="366038"/>
          <a:ext cx="2124168" cy="654779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>
              <a:solidFill>
                <a:schemeClr val="tx1"/>
              </a:solidFill>
            </a:rPr>
            <a:t>Требования РТН и КИНЕФ заложены в систему</a:t>
          </a:r>
        </a:p>
      </dsp:txBody>
      <dsp:txXfrm>
        <a:off x="9756082" y="398002"/>
        <a:ext cx="2060240" cy="590851"/>
      </dsp:txXfrm>
    </dsp:sp>
    <dsp:sp modelId="{7BB1004D-7FF4-4E23-892F-F72BEF729A8D}">
      <dsp:nvSpPr>
        <dsp:cNvPr id="0" name=""/>
        <dsp:cNvSpPr/>
      </dsp:nvSpPr>
      <dsp:spPr>
        <a:xfrm rot="295650">
          <a:off x="9402743" y="2044840"/>
          <a:ext cx="4550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5034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5E575-8365-42D5-A0B2-6F0EC60698A9}">
      <dsp:nvSpPr>
        <dsp:cNvPr id="0" name=""/>
        <dsp:cNvSpPr/>
      </dsp:nvSpPr>
      <dsp:spPr>
        <a:xfrm>
          <a:off x="9856937" y="1842858"/>
          <a:ext cx="2124168" cy="626181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>
              <a:solidFill>
                <a:schemeClr val="tx1"/>
              </a:solidFill>
            </a:rPr>
            <a:t>Контроль мероприятий при помощи фото</a:t>
          </a:r>
        </a:p>
      </dsp:txBody>
      <dsp:txXfrm>
        <a:off x="9887505" y="1873426"/>
        <a:ext cx="2063032" cy="565045"/>
      </dsp:txXfrm>
    </dsp:sp>
    <dsp:sp modelId="{75F171A6-22A0-4341-ADBD-F6ECB29A0DDA}">
      <dsp:nvSpPr>
        <dsp:cNvPr id="0" name=""/>
        <dsp:cNvSpPr/>
      </dsp:nvSpPr>
      <dsp:spPr>
        <a:xfrm>
          <a:off x="7344509" y="3435188"/>
          <a:ext cx="1702202" cy="1101663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kern="1200" dirty="0">
              <a:ea typeface="Impact" charset="0"/>
              <a:cs typeface="Impact" charset="0"/>
            </a:rPr>
            <a:t>Отсутствие визуального контроля за выполнением РПО</a:t>
          </a:r>
          <a:endParaRPr lang="ru-RU" sz="1450" kern="1200" dirty="0"/>
        </a:p>
      </dsp:txBody>
      <dsp:txXfrm>
        <a:off x="7398288" y="3488967"/>
        <a:ext cx="1594644" cy="994105"/>
      </dsp:txXfrm>
    </dsp:sp>
    <dsp:sp modelId="{15112CCB-1C14-48C8-B108-67861841D09A}">
      <dsp:nvSpPr>
        <dsp:cNvPr id="0" name=""/>
        <dsp:cNvSpPr/>
      </dsp:nvSpPr>
      <dsp:spPr>
        <a:xfrm rot="20829736">
          <a:off x="9037025" y="3705962"/>
          <a:ext cx="7750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5046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93096-4C10-4AB8-9003-471720B0031C}">
      <dsp:nvSpPr>
        <dsp:cNvPr id="0" name=""/>
        <dsp:cNvSpPr/>
      </dsp:nvSpPr>
      <dsp:spPr>
        <a:xfrm>
          <a:off x="9802384" y="3067667"/>
          <a:ext cx="1874574" cy="677189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>
              <a:solidFill>
                <a:schemeClr val="tx1"/>
              </a:solidFill>
            </a:rPr>
            <a:t>Отметки на карте о месте проведения работ</a:t>
          </a:r>
        </a:p>
      </dsp:txBody>
      <dsp:txXfrm>
        <a:off x="9835442" y="3100725"/>
        <a:ext cx="1808458" cy="611073"/>
      </dsp:txXfrm>
    </dsp:sp>
    <dsp:sp modelId="{4AD264C9-6175-4800-B1E9-0502CB248E85}">
      <dsp:nvSpPr>
        <dsp:cNvPr id="0" name=""/>
        <dsp:cNvSpPr/>
      </dsp:nvSpPr>
      <dsp:spPr>
        <a:xfrm rot="378471">
          <a:off x="9043351" y="4141091"/>
          <a:ext cx="11102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021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EFB18-2833-4C8D-8351-1FCCB694EE83}">
      <dsp:nvSpPr>
        <dsp:cNvPr id="0" name=""/>
        <dsp:cNvSpPr/>
      </dsp:nvSpPr>
      <dsp:spPr>
        <a:xfrm>
          <a:off x="10150210" y="3859203"/>
          <a:ext cx="1702202" cy="87391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err="1">
              <a:solidFill>
                <a:schemeClr val="tx1"/>
              </a:solidFill>
            </a:rPr>
            <a:t>Дашборды</a:t>
          </a:r>
          <a:r>
            <a:rPr lang="ru-RU" sz="1350" kern="1200" dirty="0">
              <a:solidFill>
                <a:schemeClr val="tx1"/>
              </a:solidFill>
            </a:rPr>
            <a:t> с оперативными данными по РПО</a:t>
          </a:r>
        </a:p>
      </dsp:txBody>
      <dsp:txXfrm>
        <a:off x="10192871" y="3901864"/>
        <a:ext cx="1616880" cy="788595"/>
      </dsp:txXfrm>
    </dsp:sp>
    <dsp:sp modelId="{1AA6CE00-0A6A-4EEB-BA1E-D60BA3A26D0C}">
      <dsp:nvSpPr>
        <dsp:cNvPr id="0" name=""/>
        <dsp:cNvSpPr/>
      </dsp:nvSpPr>
      <dsp:spPr>
        <a:xfrm rot="2221112">
          <a:off x="8850085" y="4763906"/>
          <a:ext cx="7542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4238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25F1E-3BE4-44CA-AF38-C36D97C73DE1}">
      <dsp:nvSpPr>
        <dsp:cNvPr id="0" name=""/>
        <dsp:cNvSpPr/>
      </dsp:nvSpPr>
      <dsp:spPr>
        <a:xfrm>
          <a:off x="9217603" y="4990959"/>
          <a:ext cx="1702202" cy="814978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>
              <a:solidFill>
                <a:schemeClr val="tx1"/>
              </a:solidFill>
            </a:rPr>
            <a:t>Быстрая выгрузка отчетов по РПО</a:t>
          </a:r>
        </a:p>
      </dsp:txBody>
      <dsp:txXfrm>
        <a:off x="9257387" y="5030743"/>
        <a:ext cx="1622634" cy="735410"/>
      </dsp:txXfrm>
    </dsp:sp>
    <dsp:sp modelId="{8179AA40-8FD9-4774-9C1B-059FEA319718}">
      <dsp:nvSpPr>
        <dsp:cNvPr id="0" name=""/>
        <dsp:cNvSpPr/>
      </dsp:nvSpPr>
      <dsp:spPr>
        <a:xfrm rot="6925505">
          <a:off x="7616781" y="4737141"/>
          <a:ext cx="4435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3535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68F26-B4CA-42E3-BEEA-86ABF6382E61}">
      <dsp:nvSpPr>
        <dsp:cNvPr id="0" name=""/>
        <dsp:cNvSpPr/>
      </dsp:nvSpPr>
      <dsp:spPr>
        <a:xfrm>
          <a:off x="6689025" y="4937430"/>
          <a:ext cx="1702202" cy="854954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err="1">
              <a:solidFill>
                <a:schemeClr val="tx1"/>
              </a:solidFill>
            </a:rPr>
            <a:t>Доп.отметки</a:t>
          </a:r>
          <a:r>
            <a:rPr lang="ru-RU" sz="1350" kern="1200" dirty="0">
              <a:solidFill>
                <a:schemeClr val="tx1"/>
              </a:solidFill>
            </a:rPr>
            <a:t> на карте (метка ГВС, аптечка, оборудование и т.д.)</a:t>
          </a:r>
        </a:p>
      </dsp:txBody>
      <dsp:txXfrm>
        <a:off x="6730760" y="4979165"/>
        <a:ext cx="1618732" cy="771484"/>
      </dsp:txXfrm>
    </dsp:sp>
    <dsp:sp modelId="{66149027-4BDF-4C39-9E4A-FDE37A2C4E38}">
      <dsp:nvSpPr>
        <dsp:cNvPr id="0" name=""/>
        <dsp:cNvSpPr/>
      </dsp:nvSpPr>
      <dsp:spPr>
        <a:xfrm>
          <a:off x="2741961" y="3233950"/>
          <a:ext cx="1834465" cy="1040873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kern="1200" dirty="0">
              <a:ea typeface="Impact" charset="0"/>
              <a:cs typeface="Impact" charset="0"/>
            </a:rPr>
            <a:t>Сложная система управления рисками при проведении РПО</a:t>
          </a:r>
          <a:endParaRPr lang="ru-RU" sz="1450" kern="1200" dirty="0"/>
        </a:p>
      </dsp:txBody>
      <dsp:txXfrm>
        <a:off x="2792772" y="3284761"/>
        <a:ext cx="1732843" cy="939251"/>
      </dsp:txXfrm>
    </dsp:sp>
    <dsp:sp modelId="{BDCF2058-7177-405A-B1BF-42FC1DF6A4C0}">
      <dsp:nvSpPr>
        <dsp:cNvPr id="0" name=""/>
        <dsp:cNvSpPr/>
      </dsp:nvSpPr>
      <dsp:spPr>
        <a:xfrm rot="9180709">
          <a:off x="1916997" y="4419468"/>
          <a:ext cx="8724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246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0A3DE-7859-4B07-BF9D-84F37ECC8CD5}">
      <dsp:nvSpPr>
        <dsp:cNvPr id="0" name=""/>
        <dsp:cNvSpPr/>
      </dsp:nvSpPr>
      <dsp:spPr>
        <a:xfrm>
          <a:off x="170899" y="4617434"/>
          <a:ext cx="1937620" cy="840078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>
              <a:solidFill>
                <a:schemeClr val="tx1"/>
              </a:solidFill>
            </a:rPr>
            <a:t>Обязательные мероприятия, СИЗ и инструменты</a:t>
          </a:r>
        </a:p>
      </dsp:txBody>
      <dsp:txXfrm>
        <a:off x="211908" y="4658443"/>
        <a:ext cx="1855602" cy="758060"/>
      </dsp:txXfrm>
    </dsp:sp>
    <dsp:sp modelId="{05C34372-A413-47CA-8251-F31C42B71700}">
      <dsp:nvSpPr>
        <dsp:cNvPr id="0" name=""/>
        <dsp:cNvSpPr/>
      </dsp:nvSpPr>
      <dsp:spPr>
        <a:xfrm rot="10786894">
          <a:off x="1994557" y="3759308"/>
          <a:ext cx="7474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7406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9AB0F-04D3-4A0F-B373-447F450550A3}">
      <dsp:nvSpPr>
        <dsp:cNvPr id="0" name=""/>
        <dsp:cNvSpPr/>
      </dsp:nvSpPr>
      <dsp:spPr>
        <a:xfrm>
          <a:off x="173357" y="3358912"/>
          <a:ext cx="1821202" cy="810584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>
              <a:solidFill>
                <a:schemeClr val="tx1"/>
              </a:solidFill>
            </a:rPr>
            <a:t>Справочники по рискам и мероприятиям</a:t>
          </a:r>
        </a:p>
      </dsp:txBody>
      <dsp:txXfrm>
        <a:off x="212926" y="3398481"/>
        <a:ext cx="1742064" cy="731446"/>
      </dsp:txXfrm>
    </dsp:sp>
    <dsp:sp modelId="{7CD28946-19CE-41DB-AD72-092FF45C6D2F}">
      <dsp:nvSpPr>
        <dsp:cNvPr id="0" name=""/>
        <dsp:cNvSpPr/>
      </dsp:nvSpPr>
      <dsp:spPr>
        <a:xfrm rot="5606910">
          <a:off x="3293298" y="4589804"/>
          <a:ext cx="6311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1104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C9AF6D-EE62-4140-A1F7-55F8CBBC0429}">
      <dsp:nvSpPr>
        <dsp:cNvPr id="0" name=""/>
        <dsp:cNvSpPr/>
      </dsp:nvSpPr>
      <dsp:spPr>
        <a:xfrm>
          <a:off x="2594281" y="4904785"/>
          <a:ext cx="1942798" cy="80283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>
              <a:solidFill>
                <a:schemeClr val="tx1"/>
              </a:solidFill>
            </a:rPr>
            <a:t>Требования ОТ и ПБ заложены в систему</a:t>
          </a:r>
        </a:p>
      </dsp:txBody>
      <dsp:txXfrm>
        <a:off x="2633472" y="4943976"/>
        <a:ext cx="1864416" cy="724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6C40-DD21-40E3-AAD8-1A078872B86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5D50-3063-4862-A99A-8CC596F71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72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6C40-DD21-40E3-AAD8-1A078872B86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5D50-3063-4862-A99A-8CC596F71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33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6C40-DD21-40E3-AAD8-1A078872B86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5D50-3063-4862-A99A-8CC596F71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0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6C40-DD21-40E3-AAD8-1A078872B86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5D50-3063-4862-A99A-8CC596F71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22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6C40-DD21-40E3-AAD8-1A078872B86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5D50-3063-4862-A99A-8CC596F71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63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6C40-DD21-40E3-AAD8-1A078872B86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5D50-3063-4862-A99A-8CC596F71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45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6C40-DD21-40E3-AAD8-1A078872B86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5D50-3063-4862-A99A-8CC596F71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16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6C40-DD21-40E3-AAD8-1A078872B86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5D50-3063-4862-A99A-8CC596F71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05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6C40-DD21-40E3-AAD8-1A078872B86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5D50-3063-4862-A99A-8CC596F71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22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6C40-DD21-40E3-AAD8-1A078872B86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5D50-3063-4862-A99A-8CC596F71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49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6C40-DD21-40E3-AAD8-1A078872B86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5D50-3063-4862-A99A-8CC596F71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15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66C40-DD21-40E3-AAD8-1A078872B86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75D50-3063-4862-A99A-8CC596F71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36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.svg"/><Relationship Id="rId7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zhova_O_Y.KINEFLCL\Desktop\в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" y="166931"/>
            <a:ext cx="11707447" cy="64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63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00C8F7-730F-488A-9412-6AF3B7C5C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104" y="265471"/>
            <a:ext cx="9144000" cy="717755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rgbClr val="002060"/>
                </a:solidFill>
              </a:rPr>
              <a:t>Предпосылки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F986FDD3-B03C-458C-8C19-81BC4C0A6CA0}"/>
              </a:ext>
            </a:extLst>
          </p:cNvPr>
          <p:cNvGrpSpPr/>
          <p:nvPr/>
        </p:nvGrpSpPr>
        <p:grpSpPr>
          <a:xfrm>
            <a:off x="1524000" y="1428435"/>
            <a:ext cx="9144001" cy="4805216"/>
            <a:chOff x="1396085" y="1300616"/>
            <a:chExt cx="9399830" cy="427427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E299A7FA-20E3-4A90-A495-685E038CEB1E}"/>
                </a:ext>
              </a:extLst>
            </p:cNvPr>
            <p:cNvSpPr/>
            <p:nvPr/>
          </p:nvSpPr>
          <p:spPr bwMode="auto">
            <a:xfrm>
              <a:off x="1537479" y="1300616"/>
              <a:ext cx="8895606" cy="646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75383F77-B13C-438F-9191-F5B9AAE0E7FB}"/>
                </a:ext>
              </a:extLst>
            </p:cNvPr>
            <p:cNvSpPr/>
            <p:nvPr/>
          </p:nvSpPr>
          <p:spPr bwMode="auto">
            <a:xfrm>
              <a:off x="1396085" y="1381985"/>
              <a:ext cx="380713" cy="434612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1</a:t>
              </a: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CDE3FC4-BAF6-4A10-B8BE-6234A50FACC0}"/>
                </a:ext>
              </a:extLst>
            </p:cNvPr>
            <p:cNvSpPr/>
            <p:nvPr/>
          </p:nvSpPr>
          <p:spPr bwMode="auto">
            <a:xfrm>
              <a:off x="1549483" y="2243778"/>
              <a:ext cx="8895606" cy="646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AC9EB353-7920-4F02-9889-1107F4C86E15}"/>
                </a:ext>
              </a:extLst>
            </p:cNvPr>
            <p:cNvSpPr/>
            <p:nvPr/>
          </p:nvSpPr>
          <p:spPr bwMode="auto">
            <a:xfrm>
              <a:off x="1408090" y="2325147"/>
              <a:ext cx="380713" cy="434612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>
                  <a:solidFill>
                    <a:schemeClr val="bg1"/>
                  </a:solidFill>
                  <a:latin typeface="+mj-lt"/>
                </a:rPr>
                <a:t>2</a:t>
              </a:r>
              <a:endPara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3E9AE1C1-299D-4D2C-A518-19730A0257FD}"/>
                </a:ext>
              </a:extLst>
            </p:cNvPr>
            <p:cNvSpPr/>
            <p:nvPr/>
          </p:nvSpPr>
          <p:spPr bwMode="auto">
            <a:xfrm>
              <a:off x="1537479" y="3136163"/>
              <a:ext cx="8895606" cy="646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9FD92CF9-C9FD-4FE1-9794-DC99D52806B4}"/>
                </a:ext>
              </a:extLst>
            </p:cNvPr>
            <p:cNvSpPr/>
            <p:nvPr/>
          </p:nvSpPr>
          <p:spPr bwMode="auto">
            <a:xfrm>
              <a:off x="1396085" y="3217531"/>
              <a:ext cx="380713" cy="434612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>
                  <a:solidFill>
                    <a:schemeClr val="bg1"/>
                  </a:solidFill>
                  <a:latin typeface="+mj-lt"/>
                </a:rPr>
                <a:t>3</a:t>
              </a:r>
              <a:endPara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A0A3C575-D4ED-497D-929C-7FD5A2F1C868}"/>
                </a:ext>
              </a:extLst>
            </p:cNvPr>
            <p:cNvSpPr/>
            <p:nvPr/>
          </p:nvSpPr>
          <p:spPr bwMode="auto">
            <a:xfrm>
              <a:off x="1537479" y="4000191"/>
              <a:ext cx="8895606" cy="646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5B169BF2-5889-4DBE-A49B-42D87547620B}"/>
                </a:ext>
              </a:extLst>
            </p:cNvPr>
            <p:cNvSpPr/>
            <p:nvPr/>
          </p:nvSpPr>
          <p:spPr bwMode="auto">
            <a:xfrm>
              <a:off x="1396085" y="4081560"/>
              <a:ext cx="380713" cy="434612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4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363FC6F5-6F4D-4766-99C2-649D78E76F9A}"/>
                </a:ext>
              </a:extLst>
            </p:cNvPr>
            <p:cNvSpPr/>
            <p:nvPr/>
          </p:nvSpPr>
          <p:spPr bwMode="auto">
            <a:xfrm>
              <a:off x="1537479" y="4928735"/>
              <a:ext cx="8895606" cy="646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3BE852CB-7063-46B1-838B-C5B3D49E1A8A}"/>
                </a:ext>
              </a:extLst>
            </p:cNvPr>
            <p:cNvSpPr/>
            <p:nvPr/>
          </p:nvSpPr>
          <p:spPr bwMode="auto">
            <a:xfrm>
              <a:off x="1396085" y="5010104"/>
              <a:ext cx="380713" cy="434612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77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6B44282-8653-47D0-818A-2B877C796964}"/>
                </a:ext>
              </a:extLst>
            </p:cNvPr>
            <p:cNvSpPr txBox="1"/>
            <p:nvPr/>
          </p:nvSpPr>
          <p:spPr>
            <a:xfrm>
              <a:off x="1879401" y="1447303"/>
              <a:ext cx="888754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just"/>
              <a:r>
                <a:rPr lang="ru-RU" sz="1600" dirty="0">
                  <a:ea typeface="Impact" charset="0"/>
                  <a:cs typeface="Impact" charset="0"/>
                </a:rPr>
                <a:t>Высокая вероятность возникновения инцидентов и нарушений при проведении РПО;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0848D35-D4CF-44D1-AD77-E0A442E69C85}"/>
                </a:ext>
              </a:extLst>
            </p:cNvPr>
            <p:cNvSpPr txBox="1"/>
            <p:nvPr/>
          </p:nvSpPr>
          <p:spPr>
            <a:xfrm>
              <a:off x="1879401" y="2403300"/>
              <a:ext cx="8887549" cy="3011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just"/>
              <a:r>
                <a:rPr lang="ru-RU" sz="1600" dirty="0">
                  <a:ea typeface="Impact" charset="0"/>
                  <a:cs typeface="Impact" charset="0"/>
                </a:rPr>
                <a:t>Сложная система управления рисками, связанными с РПО;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5524C8E-F076-4EAC-B41F-C3B6E93294A7}"/>
                </a:ext>
              </a:extLst>
            </p:cNvPr>
            <p:cNvSpPr txBox="1"/>
            <p:nvPr/>
          </p:nvSpPr>
          <p:spPr>
            <a:xfrm>
              <a:off x="1879401" y="3303067"/>
              <a:ext cx="8910912" cy="3011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just"/>
              <a:r>
                <a:rPr lang="ru-RU" sz="1600" dirty="0" smtClean="0">
                  <a:ea typeface="Impact" charset="0"/>
                  <a:cs typeface="Impact" charset="0"/>
                </a:rPr>
                <a:t>Необходимость снижения травматизма при </a:t>
              </a:r>
              <a:r>
                <a:rPr lang="ru-RU" sz="1600" dirty="0">
                  <a:ea typeface="Impact" charset="0"/>
                  <a:cs typeface="Impact" charset="0"/>
                </a:rPr>
                <a:t>проведении работ;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DCD724BB-5637-4964-9BAE-DD7FBAB102D8}"/>
                </a:ext>
              </a:extLst>
            </p:cNvPr>
            <p:cNvSpPr txBox="1"/>
            <p:nvPr/>
          </p:nvSpPr>
          <p:spPr>
            <a:xfrm>
              <a:off x="1908366" y="4154392"/>
              <a:ext cx="8887549" cy="5201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just"/>
              <a:r>
                <a:rPr lang="ru-RU" sz="1600" dirty="0" smtClean="0">
                  <a:ea typeface="Impact" charset="0"/>
                  <a:cs typeface="Impact" charset="0"/>
                </a:rPr>
                <a:t>Отсутствие визуального контроля за проведением РПО;</a:t>
              </a:r>
              <a:endParaRPr lang="ru-RU" sz="1600" dirty="0">
                <a:ea typeface="Impact" charset="0"/>
                <a:cs typeface="Impact" charset="0"/>
              </a:endParaRPr>
            </a:p>
            <a:p>
              <a:pPr algn="just"/>
              <a:endParaRPr lang="ru-RU" sz="1600" dirty="0">
                <a:ea typeface="Impact" charset="0"/>
                <a:cs typeface="Impact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AFD7970B-1A15-4689-99B0-E395DE3C90D7}"/>
                </a:ext>
              </a:extLst>
            </p:cNvPr>
            <p:cNvSpPr txBox="1"/>
            <p:nvPr/>
          </p:nvSpPr>
          <p:spPr>
            <a:xfrm>
              <a:off x="1907169" y="5093425"/>
              <a:ext cx="8887549" cy="3011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just"/>
              <a:r>
                <a:rPr lang="ru-RU" sz="1600" dirty="0" smtClean="0">
                  <a:ea typeface="Impact" charset="0"/>
                  <a:cs typeface="Impact" charset="0"/>
                </a:rPr>
                <a:t>Высокие трудозатраты на оформление и согласование наряд-допусков.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Impact" charset="0"/>
                <a:cs typeface="Impact" charset="0"/>
              </a:endParaRPr>
            </a:p>
          </p:txBody>
        </p:sp>
      </p:grpSp>
      <p:pic>
        <p:nvPicPr>
          <p:cNvPr id="1026" name="Рисунок 1" descr="логоблок с расшифровкой КИНЕФ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937" y="5692381"/>
            <a:ext cx="10763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18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00C8F7-730F-488A-9412-6AF3B7C5C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104" y="265471"/>
            <a:ext cx="9144000" cy="717755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rgbClr val="002060"/>
                </a:solidFill>
              </a:rPr>
              <a:t>Цели и задачи проекта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49A756FD-EFA3-437B-B13E-53A6AE86C706}"/>
              </a:ext>
            </a:extLst>
          </p:cNvPr>
          <p:cNvSpPr/>
          <p:nvPr/>
        </p:nvSpPr>
        <p:spPr bwMode="auto">
          <a:xfrm>
            <a:off x="-4" y="3520722"/>
            <a:ext cx="4395019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9A56DADF-C018-493E-9E02-CE6AA59637C1}"/>
              </a:ext>
            </a:extLst>
          </p:cNvPr>
          <p:cNvSpPr/>
          <p:nvPr/>
        </p:nvSpPr>
        <p:spPr bwMode="auto">
          <a:xfrm>
            <a:off x="-3" y="1543365"/>
            <a:ext cx="4395019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B3D8184-BCFC-42D3-AF59-A0B8B3EF9039}"/>
              </a:ext>
            </a:extLst>
          </p:cNvPr>
          <p:cNvSpPr txBox="1"/>
          <p:nvPr/>
        </p:nvSpPr>
        <p:spPr>
          <a:xfrm>
            <a:off x="1570229" y="1313337"/>
            <a:ext cx="9642628" cy="4592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ru-RU" sz="1800" b="1" dirty="0">
                <a:latin typeface="+mj-lt"/>
              </a:rPr>
              <a:t>Цель внедрения системы: </a:t>
            </a:r>
            <a:endParaRPr lang="ru-RU" sz="800" b="1" dirty="0">
              <a:latin typeface="+mj-lt"/>
            </a:endParaRP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Повышение </a:t>
            </a:r>
            <a:r>
              <a:rPr lang="ru-RU" sz="1600" dirty="0">
                <a:latin typeface="+mj-lt"/>
              </a:rPr>
              <a:t>безопасности при проведении РПО</a:t>
            </a:r>
            <a:r>
              <a:rPr lang="ru-RU" sz="1600" dirty="0" smtClean="0">
                <a:latin typeface="+mj-lt"/>
              </a:rPr>
              <a:t>;</a:t>
            </a:r>
            <a:endParaRPr lang="ru-RU" sz="1600" dirty="0">
              <a:latin typeface="+mj-lt"/>
            </a:endParaRP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Снижение временных затрат на организацию РПО;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Осуществление </a:t>
            </a:r>
            <a:r>
              <a:rPr lang="ru-RU" sz="1600" dirty="0">
                <a:latin typeface="+mj-lt"/>
              </a:rPr>
              <a:t>удаленного контроля за проведением РПО</a:t>
            </a:r>
            <a:r>
              <a:rPr lang="ru-RU" sz="1600" dirty="0" smtClean="0">
                <a:latin typeface="+mj-lt"/>
              </a:rPr>
              <a:t>;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Автоматизация процессов организации и проведения РПО</a:t>
            </a:r>
            <a:r>
              <a:rPr lang="ru-RU" sz="1600" dirty="0" smtClean="0">
                <a:latin typeface="+mj-lt"/>
              </a:rPr>
              <a:t>;</a:t>
            </a:r>
            <a:endParaRPr lang="ru-RU" sz="1600" dirty="0">
              <a:latin typeface="+mj-lt"/>
            </a:endParaRPr>
          </a:p>
          <a:p>
            <a:pPr lvl="1"/>
            <a:endParaRPr lang="ru-RU" sz="1600" dirty="0">
              <a:latin typeface="+mj-lt"/>
            </a:endParaRPr>
          </a:p>
          <a:p>
            <a:endParaRPr lang="ru-RU" sz="1600" b="1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ru-RU" sz="1800" b="1" dirty="0">
                <a:latin typeface="+mj-lt"/>
              </a:rPr>
              <a:t>Задачи </a:t>
            </a:r>
            <a:r>
              <a:rPr lang="ru-RU" b="1" dirty="0">
                <a:latin typeface="+mj-lt"/>
              </a:rPr>
              <a:t>системы</a:t>
            </a:r>
            <a:r>
              <a:rPr lang="ru-RU" sz="1800" b="1" dirty="0">
                <a:latin typeface="+mj-lt"/>
              </a:rPr>
              <a:t>:</a:t>
            </a:r>
            <a:endParaRPr lang="ru-RU" sz="1000" b="1" dirty="0">
              <a:latin typeface="+mj-lt"/>
            </a:endParaRPr>
          </a:p>
          <a:p>
            <a:pPr marL="685800" lvl="1" indent="-228600">
              <a:lnSpc>
                <a:spcPct val="114000"/>
              </a:lnSpc>
              <a:buFont typeface="+mj-lt"/>
              <a:buAutoNum type="arabicPeriod"/>
            </a:pPr>
            <a:r>
              <a:rPr lang="ru-RU" sz="1600" dirty="0">
                <a:latin typeface="+mj-lt"/>
              </a:rPr>
              <a:t>Формирование мер обеспечения безопасности</a:t>
            </a:r>
            <a:r>
              <a:rPr lang="ru-RU" sz="1600" dirty="0" smtClean="0">
                <a:latin typeface="+mj-lt"/>
              </a:rPr>
              <a:t>;</a:t>
            </a:r>
            <a:endParaRPr lang="ru-RU" sz="1600" dirty="0">
              <a:latin typeface="+mj-lt"/>
            </a:endParaRPr>
          </a:p>
          <a:p>
            <a:pPr marL="685800" lvl="1" indent="-228600">
              <a:lnSpc>
                <a:spcPct val="114000"/>
              </a:lnSpc>
              <a:buFont typeface="+mj-lt"/>
              <a:buAutoNum type="arabicPeriod"/>
            </a:pPr>
            <a:r>
              <a:rPr lang="ru-RU" sz="1600" dirty="0" smtClean="0">
                <a:latin typeface="+mj-lt"/>
              </a:rPr>
              <a:t>Непрерывный контроль за проведением РПО;</a:t>
            </a:r>
            <a:endParaRPr lang="ru-RU" sz="1600" dirty="0">
              <a:latin typeface="+mj-lt"/>
            </a:endParaRPr>
          </a:p>
          <a:p>
            <a:pPr marL="685800" lvl="1" indent="-228600">
              <a:lnSpc>
                <a:spcPct val="114000"/>
              </a:lnSpc>
              <a:buFont typeface="+mj-lt"/>
              <a:buAutoNum type="arabicPeriod"/>
            </a:pPr>
            <a:r>
              <a:rPr lang="ru-RU" sz="1600" dirty="0" smtClean="0">
                <a:latin typeface="+mj-lt"/>
              </a:rPr>
              <a:t>Наработка </a:t>
            </a:r>
            <a:r>
              <a:rPr lang="ru-RU" sz="1600" dirty="0">
                <a:latin typeface="+mj-lt"/>
              </a:rPr>
              <a:t>типовых и локальных мероприятий. Накопление базы НД</a:t>
            </a:r>
            <a:r>
              <a:rPr lang="ru-RU" sz="1600" dirty="0" smtClean="0">
                <a:latin typeface="+mj-lt"/>
              </a:rPr>
              <a:t>;</a:t>
            </a:r>
          </a:p>
          <a:p>
            <a:pPr marL="685800" lvl="1" indent="-228600">
              <a:lnSpc>
                <a:spcPct val="114000"/>
              </a:lnSpc>
              <a:buFont typeface="+mj-lt"/>
              <a:buAutoNum type="arabicPeriod"/>
            </a:pPr>
            <a:r>
              <a:rPr lang="ru-RU" sz="1600" dirty="0" smtClean="0">
                <a:latin typeface="+mj-lt"/>
              </a:rPr>
              <a:t>Оценка рисков</a:t>
            </a:r>
            <a:endParaRPr lang="ru-RU" sz="1600" dirty="0">
              <a:latin typeface="+mj-lt"/>
            </a:endParaRPr>
          </a:p>
          <a:p>
            <a:pPr marL="685800" lvl="1" indent="-228600">
              <a:lnSpc>
                <a:spcPct val="114000"/>
              </a:lnSpc>
              <a:buFont typeface="+mj-lt"/>
              <a:buAutoNum type="arabicPeriod"/>
            </a:pPr>
            <a:r>
              <a:rPr lang="ru-RU" sz="1600" dirty="0" smtClean="0">
                <a:latin typeface="+mj-lt"/>
              </a:rPr>
              <a:t>Сокращение временных потерь;  </a:t>
            </a:r>
            <a:endParaRPr lang="ru-RU" sz="1600" dirty="0">
              <a:latin typeface="+mj-lt"/>
            </a:endParaRPr>
          </a:p>
          <a:p>
            <a:pPr marL="685800" lvl="1" indent="-228600">
              <a:lnSpc>
                <a:spcPct val="114000"/>
              </a:lnSpc>
              <a:buFont typeface="+mj-lt"/>
              <a:buAutoNum type="arabicPeriod"/>
            </a:pPr>
            <a:r>
              <a:rPr lang="ru-RU" sz="1600" dirty="0">
                <a:latin typeface="+mj-lt"/>
              </a:rPr>
              <a:t>Сбор статистических данных и последующая аналитика.</a:t>
            </a:r>
          </a:p>
          <a:p>
            <a:endParaRPr lang="ru-RU" sz="1600" b="1" dirty="0"/>
          </a:p>
        </p:txBody>
      </p:sp>
      <p:pic>
        <p:nvPicPr>
          <p:cNvPr id="2050" name="Рисунок 1" descr="логоблок с расшифровкой КИНЕФ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311" y="5678518"/>
            <a:ext cx="10763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76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00C8F7-730F-488A-9412-6AF3B7C5C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104" y="265471"/>
            <a:ext cx="9144000" cy="717755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rgbClr val="002060"/>
                </a:solidFill>
              </a:rPr>
              <a:t>Система «Электронный наряд-допуск»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8AE24A-306D-4C4E-9775-794ED5C22E5A}"/>
              </a:ext>
            </a:extLst>
          </p:cNvPr>
          <p:cNvSpPr txBox="1"/>
          <p:nvPr/>
        </p:nvSpPr>
        <p:spPr>
          <a:xfrm>
            <a:off x="2370899" y="2059785"/>
            <a:ext cx="9149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</a:rPr>
              <a:t>Длительное согласование наряд-допусков (до 1 дня)</a:t>
            </a:r>
          </a:p>
          <a:p>
            <a:endParaRPr lang="ru-RU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E21CF4-AA8B-4EBE-BFA1-F96184639036}"/>
              </a:ext>
            </a:extLst>
          </p:cNvPr>
          <p:cNvSpPr txBox="1"/>
          <p:nvPr/>
        </p:nvSpPr>
        <p:spPr>
          <a:xfrm>
            <a:off x="2370899" y="2059785"/>
            <a:ext cx="907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</a:rPr>
              <a:t>Длительное согласование наряд-допусков (до 1 дня)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5DC33E-9067-4947-96A1-A3CA5E6FA062}"/>
              </a:ext>
            </a:extLst>
          </p:cNvPr>
          <p:cNvSpPr txBox="1"/>
          <p:nvPr/>
        </p:nvSpPr>
        <p:spPr>
          <a:xfrm>
            <a:off x="2370899" y="2059785"/>
            <a:ext cx="907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</a:rPr>
              <a:t>Длительное согласование наряд-допусков (до 1 дня)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7D7EAB6-214F-4B67-B7FB-F6AF4F1C4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60765" y="5306154"/>
            <a:ext cx="702965" cy="7029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003" y="910499"/>
            <a:ext cx="8400000" cy="2276190"/>
          </a:xfrm>
          <a:prstGeom prst="rect">
            <a:avLst/>
          </a:prstGeom>
        </p:spPr>
      </p:pic>
      <p:pic>
        <p:nvPicPr>
          <p:cNvPr id="45" name="Picture 2" descr="Model">
            <a:extLst>
              <a:ext uri="{FF2B5EF4-FFF2-40B4-BE49-F238E27FC236}">
                <a16:creationId xmlns:a16="http://schemas.microsoft.com/office/drawing/2014/main" xmlns="" id="{F97326C9-8EA1-4914-93D3-7D45F8FFA7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1" b="19617"/>
          <a:stretch/>
        </p:blipFill>
        <p:spPr bwMode="auto">
          <a:xfrm>
            <a:off x="0" y="1460350"/>
            <a:ext cx="8841231" cy="53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68514" y="3320312"/>
            <a:ext cx="22135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Огневые работы</a:t>
            </a:r>
          </a:p>
          <a:p>
            <a:endParaRPr lang="ru-RU" dirty="0"/>
          </a:p>
          <a:p>
            <a:r>
              <a:rPr lang="ru-RU" dirty="0" smtClean="0"/>
              <a:t>Газоопасные работы</a:t>
            </a:r>
          </a:p>
          <a:p>
            <a:endParaRPr lang="ru-RU" dirty="0"/>
          </a:p>
          <a:p>
            <a:r>
              <a:rPr lang="ru-RU" dirty="0" smtClean="0"/>
              <a:t>Ремонтные работы</a:t>
            </a:r>
          </a:p>
          <a:p>
            <a:endParaRPr lang="ru-RU" dirty="0"/>
          </a:p>
          <a:p>
            <a:r>
              <a:rPr lang="ru-RU" dirty="0" smtClean="0"/>
              <a:t>Земляные работы</a:t>
            </a:r>
            <a:endParaRPr lang="ru-RU" dirty="0"/>
          </a:p>
        </p:txBody>
      </p:sp>
      <p:pic>
        <p:nvPicPr>
          <p:cNvPr id="15" name="Рисунок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959" y="3936719"/>
            <a:ext cx="398145" cy="39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669" y="3361417"/>
            <a:ext cx="398145" cy="39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959" y="4461834"/>
            <a:ext cx="398145" cy="398145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958" y="5003806"/>
            <a:ext cx="398145" cy="39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130" y="3168033"/>
            <a:ext cx="398145" cy="39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93" y="3623397"/>
            <a:ext cx="398145" cy="398145"/>
          </a:xfrm>
          <a:prstGeom prst="rect">
            <a:avLst/>
          </a:prstGeom>
        </p:spPr>
      </p:pic>
      <p:pic>
        <p:nvPicPr>
          <p:cNvPr id="3074" name="Рисунок 1" descr="логоблок с расшифровкой КИНЕФТ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744" y="5657636"/>
            <a:ext cx="10763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87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00C8F7-730F-488A-9412-6AF3B7C5C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104" y="265471"/>
            <a:ext cx="9144000" cy="717755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rgbClr val="002060"/>
                </a:solidFill>
              </a:rPr>
              <a:t>Преимущества электронной системы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6652982F-9D14-4061-8C5E-6762022BE8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9082134"/>
              </p:ext>
            </p:extLst>
          </p:nvPr>
        </p:nvGraphicFramePr>
        <p:xfrm>
          <a:off x="0" y="884903"/>
          <a:ext cx="12192000" cy="597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Рисунок 1" descr="логоблок с расшифровкой КИНЕФ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190" y="5648573"/>
            <a:ext cx="10763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39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15239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Расчет ожидаемого годового эффекта от внедрения проекта на ООО «</a:t>
            </a:r>
            <a:r>
              <a:rPr lang="ru-RU" dirty="0" err="1" smtClean="0">
                <a:solidFill>
                  <a:srgbClr val="002060"/>
                </a:solidFill>
              </a:rPr>
              <a:t>Кинеф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413492"/>
              </p:ext>
            </p:extLst>
          </p:nvPr>
        </p:nvGraphicFramePr>
        <p:xfrm>
          <a:off x="838199" y="1404319"/>
          <a:ext cx="6019800" cy="1617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5387">
                  <a:extLst>
                    <a:ext uri="{9D8B030D-6E8A-4147-A177-3AD203B41FA5}">
                      <a16:colId xmlns:a16="http://schemas.microsoft.com/office/drawing/2014/main" xmlns="" val="1949437137"/>
                    </a:ext>
                  </a:extLst>
                </a:gridCol>
                <a:gridCol w="1554413">
                  <a:extLst>
                    <a:ext uri="{9D8B030D-6E8A-4147-A177-3AD203B41FA5}">
                      <a16:colId xmlns:a16="http://schemas.microsoft.com/office/drawing/2014/main" xmlns="" val="692260834"/>
                    </a:ext>
                  </a:extLst>
                </a:gridCol>
              </a:tblGrid>
              <a:tr h="52852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Количество оформляемых наряд-допусков (НД) в год, по типам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661" marR="113661" marT="0" marB="0" anchor="ctr"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8199520"/>
                  </a:ext>
                </a:extLst>
              </a:tr>
              <a:tr h="268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огневые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661" marR="113661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20300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661" marR="113661" marT="0" marB="0" anchor="ctr"/>
                </a:tc>
                <a:extLst>
                  <a:ext uri="{0D108BD9-81ED-4DB2-BD59-A6C34878D82A}">
                    <a16:rowId xmlns:a16="http://schemas.microsoft.com/office/drawing/2014/main" xmlns="" val="325570147"/>
                  </a:ext>
                </a:extLst>
              </a:tr>
              <a:tr h="268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газоопасные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661" marR="113661" marT="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10200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661" marR="113661" marT="0" marB="0" anchor="ctr"/>
                </a:tc>
                <a:extLst>
                  <a:ext uri="{0D108BD9-81ED-4DB2-BD59-A6C34878D82A}">
                    <a16:rowId xmlns:a16="http://schemas.microsoft.com/office/drawing/2014/main" xmlns="" val="2888687290"/>
                  </a:ext>
                </a:extLst>
              </a:tr>
              <a:tr h="284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ремонтные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661" marR="113661" marT="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46700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661" marR="113661" marT="0" marB="0" anchor="ctr"/>
                </a:tc>
                <a:extLst>
                  <a:ext uri="{0D108BD9-81ED-4DB2-BD59-A6C34878D82A}">
                    <a16:rowId xmlns:a16="http://schemas.microsoft.com/office/drawing/2014/main" xmlns="" val="1462205595"/>
                  </a:ext>
                </a:extLst>
              </a:tr>
              <a:tr h="268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661" marR="113661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77200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661" marR="113661" marT="0" marB="0" anchor="ctr"/>
                </a:tc>
                <a:extLst>
                  <a:ext uri="{0D108BD9-81ED-4DB2-BD59-A6C34878D82A}">
                    <a16:rowId xmlns:a16="http://schemas.microsoft.com/office/drawing/2014/main" xmlns="" val="307243506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953260"/>
              </p:ext>
            </p:extLst>
          </p:nvPr>
        </p:nvGraphicFramePr>
        <p:xfrm>
          <a:off x="838199" y="3228086"/>
          <a:ext cx="11163301" cy="2091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040">
                  <a:extLst>
                    <a:ext uri="{9D8B030D-6E8A-4147-A177-3AD203B41FA5}">
                      <a16:colId xmlns:a16="http://schemas.microsoft.com/office/drawing/2014/main" xmlns="" val="2218698525"/>
                    </a:ext>
                  </a:extLst>
                </a:gridCol>
                <a:gridCol w="2532461">
                  <a:extLst>
                    <a:ext uri="{9D8B030D-6E8A-4147-A177-3AD203B41FA5}">
                      <a16:colId xmlns:a16="http://schemas.microsoft.com/office/drawing/2014/main" xmlns="" val="1944896514"/>
                    </a:ext>
                  </a:extLst>
                </a:gridCol>
                <a:gridCol w="1301618">
                  <a:extLst>
                    <a:ext uri="{9D8B030D-6E8A-4147-A177-3AD203B41FA5}">
                      <a16:colId xmlns:a16="http://schemas.microsoft.com/office/drawing/2014/main" xmlns="" val="4165725771"/>
                    </a:ext>
                  </a:extLst>
                </a:gridCol>
                <a:gridCol w="2241682">
                  <a:extLst>
                    <a:ext uri="{9D8B030D-6E8A-4147-A177-3AD203B41FA5}">
                      <a16:colId xmlns:a16="http://schemas.microsoft.com/office/drawing/2014/main" xmlns="" val="4275481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3020030843"/>
                    </a:ext>
                  </a:extLst>
                </a:gridCol>
                <a:gridCol w="3136900">
                  <a:extLst>
                    <a:ext uri="{9D8B030D-6E8A-4147-A177-3AD203B41FA5}">
                      <a16:colId xmlns:a16="http://schemas.microsoft.com/office/drawing/2014/main" xmlns="" val="3822725366"/>
                    </a:ext>
                  </a:extLst>
                </a:gridCol>
              </a:tblGrid>
              <a:tr h="1048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Оптимизируемые бизнес-процессы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бумажный НД, мин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электронный НД, мин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экономия времени на 1 НД, мин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экономия, чел-часов/год по всем НД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0410686"/>
                  </a:ext>
                </a:extLst>
              </a:tr>
              <a:tr h="1021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Оформление, согласование, утверждение и выдача одного НД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                          </a:t>
                      </a:r>
                      <a:r>
                        <a:rPr lang="ru-RU" sz="1600" dirty="0" smtClean="0">
                          <a:effectLst/>
                        </a:rPr>
                        <a:t>102 933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19081055"/>
                  </a:ext>
                </a:extLst>
              </a:tr>
            </a:tbl>
          </a:graphicData>
        </a:graphic>
      </p:graphicFrame>
      <p:pic>
        <p:nvPicPr>
          <p:cNvPr id="5122" name="Рисунок 1" descr="логоблок с расшифровкой КИНЕФ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175" y="5639446"/>
            <a:ext cx="10763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82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Описание и эффекты от внедрения дополнительного функционала: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470" y="2511226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Система осуществляет проверку соответствия/аттестации (обучение, инструктажи,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мед.осмотры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) собственного персонала и персонала подрядных организаций в зависимости от вида работ по НД. Реализован функционал, не позволяющий назначать ответственных лиц, вводить в состав бригады исполнителей сотрудников, у которых отсутствует или просрочена аттестация.</a:t>
            </a:r>
          </a:p>
          <a:p>
            <a:pPr marL="0" indent="0">
              <a:buNone/>
            </a:pPr>
            <a:r>
              <a:rPr lang="ru-RU" sz="2200" u="sng" dirty="0">
                <a:solidFill>
                  <a:schemeClr val="accent1">
                    <a:lumMod val="50000"/>
                  </a:schemeClr>
                </a:solidFill>
              </a:rPr>
              <a:t>Эффекты от внедрения: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сокращение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трудозатрат на проверку аттестаций персонала;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снижение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риска допуска на площадку не аттестованного персонала;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снижение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риска возникновения аварий и инцидентов, связанных с необученностью персонала.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299A7FA-20E3-4A90-A495-685E038CEB1E}"/>
              </a:ext>
            </a:extLst>
          </p:cNvPr>
          <p:cNvSpPr/>
          <p:nvPr/>
        </p:nvSpPr>
        <p:spPr bwMode="auto">
          <a:xfrm>
            <a:off x="437294" y="1709922"/>
            <a:ext cx="4181115" cy="720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5383F77-B13C-438F-9191-F5B9AAE0E7FB}"/>
              </a:ext>
            </a:extLst>
          </p:cNvPr>
          <p:cNvSpPr/>
          <p:nvPr/>
        </p:nvSpPr>
        <p:spPr bwMode="auto">
          <a:xfrm>
            <a:off x="252119" y="1825625"/>
            <a:ext cx="370351" cy="488599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B44282-8653-47D0-818A-2B877C796964}"/>
              </a:ext>
            </a:extLst>
          </p:cNvPr>
          <p:cNvSpPr txBox="1"/>
          <p:nvPr/>
        </p:nvSpPr>
        <p:spPr>
          <a:xfrm>
            <a:off x="807645" y="1885257"/>
            <a:ext cx="3715761" cy="369332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just"/>
            <a:r>
              <a:rPr lang="ru-RU" dirty="0" smtClean="0"/>
              <a:t>Подмодуль «Аттестация персонала»</a:t>
            </a:r>
            <a:endParaRPr lang="ru-RU" sz="1600" dirty="0">
              <a:ea typeface="Impact" charset="0"/>
              <a:cs typeface="Impact" charset="0"/>
            </a:endParaRPr>
          </a:p>
        </p:txBody>
      </p:sp>
      <p:pic>
        <p:nvPicPr>
          <p:cNvPr id="6146" name="Рисунок 1" descr="логоблок с расшифровкой КИНЕФ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794" y="138422"/>
            <a:ext cx="10763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4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299A7FA-20E3-4A90-A495-685E038CEB1E}"/>
              </a:ext>
            </a:extLst>
          </p:cNvPr>
          <p:cNvSpPr/>
          <p:nvPr/>
        </p:nvSpPr>
        <p:spPr bwMode="auto">
          <a:xfrm>
            <a:off x="350935" y="228260"/>
            <a:ext cx="4181115" cy="720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5383F77-B13C-438F-9191-F5B9AAE0E7FB}"/>
              </a:ext>
            </a:extLst>
          </p:cNvPr>
          <p:cNvSpPr/>
          <p:nvPr/>
        </p:nvSpPr>
        <p:spPr bwMode="auto">
          <a:xfrm>
            <a:off x="165760" y="336907"/>
            <a:ext cx="370351" cy="488599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2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B44282-8653-47D0-818A-2B877C796964}"/>
              </a:ext>
            </a:extLst>
          </p:cNvPr>
          <p:cNvSpPr txBox="1"/>
          <p:nvPr/>
        </p:nvSpPr>
        <p:spPr>
          <a:xfrm>
            <a:off x="680135" y="391140"/>
            <a:ext cx="3715761" cy="369332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just"/>
            <a:r>
              <a:rPr lang="ru-RU" dirty="0" smtClean="0"/>
              <a:t>Подмодуль «Аналитика и отчет»</a:t>
            </a:r>
            <a:endParaRPr lang="ru-RU" sz="1600" dirty="0">
              <a:ea typeface="Impact" charset="0"/>
              <a:cs typeface="Impact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6095064" y="3044446"/>
            <a:ext cx="59872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400" dirty="0"/>
              <a:t>статистика по причинам приостановки работ</a:t>
            </a:r>
            <a:r>
              <a:rPr lang="ru-RU" sz="1400" dirty="0" smtClean="0"/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ru-RU" sz="1400" dirty="0"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400" dirty="0"/>
              <a:t>статистика по месту проведения (оборудованию), на котором выполняются работы.</a:t>
            </a:r>
            <a:endParaRPr lang="ru-RU" sz="1400" dirty="0"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ru-RU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400" dirty="0"/>
              <a:t>статистика по времени согласования НД;</a:t>
            </a:r>
            <a:endParaRPr lang="ru-RU" sz="1400" dirty="0"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/>
              <a:t>статистика </a:t>
            </a:r>
            <a:r>
              <a:rPr lang="ru-RU" sz="1400" dirty="0"/>
              <a:t>по времени проведения работ с указанием вида НД и содержания работ;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ru-RU" sz="1400" dirty="0"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400" dirty="0"/>
              <a:t>статистика по месту проведения (оборудованию), на котором выполняются работы.</a:t>
            </a:r>
            <a:endParaRPr lang="ru-RU" sz="1400" dirty="0"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935" y="3036327"/>
            <a:ext cx="53783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400" dirty="0"/>
              <a:t>количество НД на работу за указанный период времени</a:t>
            </a:r>
            <a:r>
              <a:rPr lang="ru-RU" sz="1400" dirty="0" smtClean="0"/>
              <a:t>;</a:t>
            </a:r>
          </a:p>
          <a:p>
            <a:pPr>
              <a:spcAft>
                <a:spcPts val="600"/>
              </a:spcAft>
              <a:defRPr/>
            </a:pPr>
            <a:endParaRPr lang="ru-RU" sz="1400" dirty="0">
              <a:cs typeface="Arial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ru-RU" sz="1400" dirty="0"/>
              <a:t>просроченные (не закрытые) НД по подразделениям и объектам за указанный период </a:t>
            </a:r>
            <a:r>
              <a:rPr lang="ru-RU" sz="1400" dirty="0" smtClean="0"/>
              <a:t>времени;</a:t>
            </a:r>
          </a:p>
          <a:p>
            <a:pPr>
              <a:spcAft>
                <a:spcPts val="600"/>
              </a:spcAft>
              <a:defRPr/>
            </a:pPr>
            <a:endParaRPr lang="ru-RU" sz="1400" dirty="0">
              <a:cs typeface="Arial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ru-RU" sz="1400" dirty="0"/>
              <a:t>перечень открытых НД;</a:t>
            </a:r>
            <a:r>
              <a:rPr lang="ru-RU" sz="1400" dirty="0" smtClean="0">
                <a:cs typeface="Arial" pitchFamily="34" charset="0"/>
              </a:rPr>
              <a:t>;</a:t>
            </a:r>
            <a:endParaRPr lang="ru-RU" sz="1400" dirty="0">
              <a:cs typeface="Arial" pitchFamily="34" charset="0"/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ru-RU" sz="1400" dirty="0">
              <a:cs typeface="Arial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ru-RU" sz="1400" dirty="0"/>
              <a:t>статистика по количеству и видам НД по всем подразделениям и подрядным </a:t>
            </a:r>
            <a:r>
              <a:rPr lang="ru-RU" sz="1400" dirty="0" smtClean="0"/>
              <a:t>организациям;</a:t>
            </a:r>
          </a:p>
          <a:p>
            <a:pPr>
              <a:spcAft>
                <a:spcPts val="600"/>
              </a:spcAft>
              <a:defRPr/>
            </a:pPr>
            <a:endParaRPr lang="ru-RU" sz="1400" dirty="0">
              <a:cs typeface="Arial" pitchFamily="34" charset="0"/>
            </a:endParaRPr>
          </a:p>
          <a:p>
            <a:r>
              <a:rPr lang="ru-RU" sz="1400" dirty="0"/>
              <a:t>статистика по причинам отмены НД на этапе подготовки рабочей площадки и на этапе выполнения работ;</a:t>
            </a:r>
          </a:p>
          <a:p>
            <a:pPr>
              <a:spcAft>
                <a:spcPts val="600"/>
              </a:spcAft>
              <a:defRPr/>
            </a:pPr>
            <a:endParaRPr lang="ru-RU" sz="1600" dirty="0">
              <a:cs typeface="Arial" pitchFamily="34" charset="0"/>
            </a:endParaRPr>
          </a:p>
        </p:txBody>
      </p:sp>
      <p:sp>
        <p:nvSpPr>
          <p:cNvPr id="15" name="Freeform 88"/>
          <p:cNvSpPr>
            <a:spLocks noEditPoints="1"/>
          </p:cNvSpPr>
          <p:nvPr/>
        </p:nvSpPr>
        <p:spPr bwMode="auto">
          <a:xfrm>
            <a:off x="136538" y="3129210"/>
            <a:ext cx="214397" cy="216632"/>
          </a:xfrm>
          <a:custGeom>
            <a:avLst/>
            <a:gdLst>
              <a:gd name="T0" fmla="*/ 135 w 145"/>
              <a:gd name="T1" fmla="*/ 37 h 146"/>
              <a:gd name="T2" fmla="*/ 145 w 145"/>
              <a:gd name="T3" fmla="*/ 73 h 146"/>
              <a:gd name="T4" fmla="*/ 135 w 145"/>
              <a:gd name="T5" fmla="*/ 109 h 146"/>
              <a:gd name="T6" fmla="*/ 109 w 145"/>
              <a:gd name="T7" fmla="*/ 136 h 146"/>
              <a:gd name="T8" fmla="*/ 72 w 145"/>
              <a:gd name="T9" fmla="*/ 146 h 146"/>
              <a:gd name="T10" fmla="*/ 36 w 145"/>
              <a:gd name="T11" fmla="*/ 136 h 146"/>
              <a:gd name="T12" fmla="*/ 9 w 145"/>
              <a:gd name="T13" fmla="*/ 109 h 146"/>
              <a:gd name="T14" fmla="*/ 0 w 145"/>
              <a:gd name="T15" fmla="*/ 73 h 146"/>
              <a:gd name="T16" fmla="*/ 9 w 145"/>
              <a:gd name="T17" fmla="*/ 37 h 146"/>
              <a:gd name="T18" fmla="*/ 36 w 145"/>
              <a:gd name="T19" fmla="*/ 10 h 146"/>
              <a:gd name="T20" fmla="*/ 72 w 145"/>
              <a:gd name="T21" fmla="*/ 0 h 146"/>
              <a:gd name="T22" fmla="*/ 109 w 145"/>
              <a:gd name="T23" fmla="*/ 10 h 146"/>
              <a:gd name="T24" fmla="*/ 135 w 145"/>
              <a:gd name="T25" fmla="*/ 37 h 146"/>
              <a:gd name="T26" fmla="*/ 121 w 145"/>
              <a:gd name="T27" fmla="*/ 58 h 146"/>
              <a:gd name="T28" fmla="*/ 119 w 145"/>
              <a:gd name="T29" fmla="*/ 53 h 146"/>
              <a:gd name="T30" fmla="*/ 111 w 145"/>
              <a:gd name="T31" fmla="*/ 45 h 146"/>
              <a:gd name="T32" fmla="*/ 107 w 145"/>
              <a:gd name="T33" fmla="*/ 43 h 146"/>
              <a:gd name="T34" fmla="*/ 102 w 145"/>
              <a:gd name="T35" fmla="*/ 45 h 146"/>
              <a:gd name="T36" fmla="*/ 64 w 145"/>
              <a:gd name="T37" fmla="*/ 83 h 146"/>
              <a:gd name="T38" fmla="*/ 42 w 145"/>
              <a:gd name="T39" fmla="*/ 62 h 146"/>
              <a:gd name="T40" fmla="*/ 38 w 145"/>
              <a:gd name="T41" fmla="*/ 60 h 146"/>
              <a:gd name="T42" fmla="*/ 34 w 145"/>
              <a:gd name="T43" fmla="*/ 62 h 146"/>
              <a:gd name="T44" fmla="*/ 25 w 145"/>
              <a:gd name="T45" fmla="*/ 70 h 146"/>
              <a:gd name="T46" fmla="*/ 24 w 145"/>
              <a:gd name="T47" fmla="*/ 75 h 146"/>
              <a:gd name="T48" fmla="*/ 25 w 145"/>
              <a:gd name="T49" fmla="*/ 79 h 146"/>
              <a:gd name="T50" fmla="*/ 59 w 145"/>
              <a:gd name="T51" fmla="*/ 113 h 146"/>
              <a:gd name="T52" fmla="*/ 64 w 145"/>
              <a:gd name="T53" fmla="*/ 115 h 146"/>
              <a:gd name="T54" fmla="*/ 68 w 145"/>
              <a:gd name="T55" fmla="*/ 113 h 146"/>
              <a:gd name="T56" fmla="*/ 119 w 145"/>
              <a:gd name="T57" fmla="*/ 62 h 146"/>
              <a:gd name="T58" fmla="*/ 121 w 145"/>
              <a:gd name="T59" fmla="*/ 5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5" h="146">
                <a:moveTo>
                  <a:pt x="135" y="37"/>
                </a:moveTo>
                <a:cubicBezTo>
                  <a:pt x="142" y="48"/>
                  <a:pt x="145" y="60"/>
                  <a:pt x="145" y="73"/>
                </a:cubicBezTo>
                <a:cubicBezTo>
                  <a:pt x="145" y="86"/>
                  <a:pt x="142" y="98"/>
                  <a:pt x="135" y="109"/>
                </a:cubicBezTo>
                <a:cubicBezTo>
                  <a:pt x="129" y="121"/>
                  <a:pt x="120" y="129"/>
                  <a:pt x="109" y="136"/>
                </a:cubicBezTo>
                <a:cubicBezTo>
                  <a:pt x="98" y="142"/>
                  <a:pt x="85" y="146"/>
                  <a:pt x="72" y="146"/>
                </a:cubicBezTo>
                <a:cubicBezTo>
                  <a:pt x="59" y="146"/>
                  <a:pt x="47" y="142"/>
                  <a:pt x="36" y="136"/>
                </a:cubicBezTo>
                <a:cubicBezTo>
                  <a:pt x="25" y="129"/>
                  <a:pt x="16" y="121"/>
                  <a:pt x="9" y="109"/>
                </a:cubicBezTo>
                <a:cubicBezTo>
                  <a:pt x="3" y="98"/>
                  <a:pt x="0" y="86"/>
                  <a:pt x="0" y="73"/>
                </a:cubicBezTo>
                <a:cubicBezTo>
                  <a:pt x="0" y="60"/>
                  <a:pt x="3" y="48"/>
                  <a:pt x="9" y="37"/>
                </a:cubicBezTo>
                <a:cubicBezTo>
                  <a:pt x="16" y="25"/>
                  <a:pt x="25" y="17"/>
                  <a:pt x="36" y="10"/>
                </a:cubicBezTo>
                <a:cubicBezTo>
                  <a:pt x="47" y="4"/>
                  <a:pt x="59" y="0"/>
                  <a:pt x="72" y="0"/>
                </a:cubicBezTo>
                <a:cubicBezTo>
                  <a:pt x="85" y="0"/>
                  <a:pt x="98" y="4"/>
                  <a:pt x="109" y="10"/>
                </a:cubicBezTo>
                <a:cubicBezTo>
                  <a:pt x="120" y="17"/>
                  <a:pt x="129" y="25"/>
                  <a:pt x="135" y="37"/>
                </a:cubicBezTo>
                <a:close/>
                <a:moveTo>
                  <a:pt x="121" y="58"/>
                </a:moveTo>
                <a:cubicBezTo>
                  <a:pt x="121" y="56"/>
                  <a:pt x="121" y="54"/>
                  <a:pt x="119" y="53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0" y="44"/>
                  <a:pt x="108" y="43"/>
                  <a:pt x="107" y="43"/>
                </a:cubicBezTo>
                <a:cubicBezTo>
                  <a:pt x="105" y="43"/>
                  <a:pt x="103" y="44"/>
                  <a:pt x="102" y="45"/>
                </a:cubicBezTo>
                <a:cubicBezTo>
                  <a:pt x="64" y="83"/>
                  <a:pt x="64" y="83"/>
                  <a:pt x="64" y="83"/>
                </a:cubicBezTo>
                <a:cubicBezTo>
                  <a:pt x="42" y="62"/>
                  <a:pt x="42" y="62"/>
                  <a:pt x="42" y="62"/>
                </a:cubicBezTo>
                <a:cubicBezTo>
                  <a:pt x="41" y="61"/>
                  <a:pt x="40" y="60"/>
                  <a:pt x="38" y="60"/>
                </a:cubicBezTo>
                <a:cubicBezTo>
                  <a:pt x="36" y="60"/>
                  <a:pt x="35" y="61"/>
                  <a:pt x="34" y="62"/>
                </a:cubicBezTo>
                <a:cubicBezTo>
                  <a:pt x="25" y="70"/>
                  <a:pt x="25" y="70"/>
                  <a:pt x="25" y="70"/>
                </a:cubicBezTo>
                <a:cubicBezTo>
                  <a:pt x="24" y="72"/>
                  <a:pt x="24" y="73"/>
                  <a:pt x="24" y="75"/>
                </a:cubicBezTo>
                <a:cubicBezTo>
                  <a:pt x="24" y="76"/>
                  <a:pt x="24" y="78"/>
                  <a:pt x="25" y="7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61" y="114"/>
                  <a:pt x="62" y="115"/>
                  <a:pt x="64" y="115"/>
                </a:cubicBezTo>
                <a:cubicBezTo>
                  <a:pt x="65" y="115"/>
                  <a:pt x="67" y="114"/>
                  <a:pt x="68" y="113"/>
                </a:cubicBezTo>
                <a:cubicBezTo>
                  <a:pt x="119" y="62"/>
                  <a:pt x="119" y="62"/>
                  <a:pt x="119" y="62"/>
                </a:cubicBezTo>
                <a:cubicBezTo>
                  <a:pt x="121" y="61"/>
                  <a:pt x="121" y="59"/>
                  <a:pt x="121" y="5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33639"/>
              </a:solidFill>
            </a:endParaRPr>
          </a:p>
        </p:txBody>
      </p:sp>
      <p:sp>
        <p:nvSpPr>
          <p:cNvPr id="16" name="Freeform 88"/>
          <p:cNvSpPr>
            <a:spLocks noEditPoints="1"/>
          </p:cNvSpPr>
          <p:nvPr/>
        </p:nvSpPr>
        <p:spPr bwMode="auto">
          <a:xfrm>
            <a:off x="136537" y="3726618"/>
            <a:ext cx="214397" cy="216632"/>
          </a:xfrm>
          <a:custGeom>
            <a:avLst/>
            <a:gdLst>
              <a:gd name="T0" fmla="*/ 135 w 145"/>
              <a:gd name="T1" fmla="*/ 37 h 146"/>
              <a:gd name="T2" fmla="*/ 145 w 145"/>
              <a:gd name="T3" fmla="*/ 73 h 146"/>
              <a:gd name="T4" fmla="*/ 135 w 145"/>
              <a:gd name="T5" fmla="*/ 109 h 146"/>
              <a:gd name="T6" fmla="*/ 109 w 145"/>
              <a:gd name="T7" fmla="*/ 136 h 146"/>
              <a:gd name="T8" fmla="*/ 72 w 145"/>
              <a:gd name="T9" fmla="*/ 146 h 146"/>
              <a:gd name="T10" fmla="*/ 36 w 145"/>
              <a:gd name="T11" fmla="*/ 136 h 146"/>
              <a:gd name="T12" fmla="*/ 9 w 145"/>
              <a:gd name="T13" fmla="*/ 109 h 146"/>
              <a:gd name="T14" fmla="*/ 0 w 145"/>
              <a:gd name="T15" fmla="*/ 73 h 146"/>
              <a:gd name="T16" fmla="*/ 9 w 145"/>
              <a:gd name="T17" fmla="*/ 37 h 146"/>
              <a:gd name="T18" fmla="*/ 36 w 145"/>
              <a:gd name="T19" fmla="*/ 10 h 146"/>
              <a:gd name="T20" fmla="*/ 72 w 145"/>
              <a:gd name="T21" fmla="*/ 0 h 146"/>
              <a:gd name="T22" fmla="*/ 109 w 145"/>
              <a:gd name="T23" fmla="*/ 10 h 146"/>
              <a:gd name="T24" fmla="*/ 135 w 145"/>
              <a:gd name="T25" fmla="*/ 37 h 146"/>
              <a:gd name="T26" fmla="*/ 121 w 145"/>
              <a:gd name="T27" fmla="*/ 58 h 146"/>
              <a:gd name="T28" fmla="*/ 119 w 145"/>
              <a:gd name="T29" fmla="*/ 53 h 146"/>
              <a:gd name="T30" fmla="*/ 111 w 145"/>
              <a:gd name="T31" fmla="*/ 45 h 146"/>
              <a:gd name="T32" fmla="*/ 107 w 145"/>
              <a:gd name="T33" fmla="*/ 43 h 146"/>
              <a:gd name="T34" fmla="*/ 102 w 145"/>
              <a:gd name="T35" fmla="*/ 45 h 146"/>
              <a:gd name="T36" fmla="*/ 64 w 145"/>
              <a:gd name="T37" fmla="*/ 83 h 146"/>
              <a:gd name="T38" fmla="*/ 42 w 145"/>
              <a:gd name="T39" fmla="*/ 62 h 146"/>
              <a:gd name="T40" fmla="*/ 38 w 145"/>
              <a:gd name="T41" fmla="*/ 60 h 146"/>
              <a:gd name="T42" fmla="*/ 34 w 145"/>
              <a:gd name="T43" fmla="*/ 62 h 146"/>
              <a:gd name="T44" fmla="*/ 25 w 145"/>
              <a:gd name="T45" fmla="*/ 70 h 146"/>
              <a:gd name="T46" fmla="*/ 24 w 145"/>
              <a:gd name="T47" fmla="*/ 75 h 146"/>
              <a:gd name="T48" fmla="*/ 25 w 145"/>
              <a:gd name="T49" fmla="*/ 79 h 146"/>
              <a:gd name="T50" fmla="*/ 59 w 145"/>
              <a:gd name="T51" fmla="*/ 113 h 146"/>
              <a:gd name="T52" fmla="*/ 64 w 145"/>
              <a:gd name="T53" fmla="*/ 115 h 146"/>
              <a:gd name="T54" fmla="*/ 68 w 145"/>
              <a:gd name="T55" fmla="*/ 113 h 146"/>
              <a:gd name="T56" fmla="*/ 119 w 145"/>
              <a:gd name="T57" fmla="*/ 62 h 146"/>
              <a:gd name="T58" fmla="*/ 121 w 145"/>
              <a:gd name="T59" fmla="*/ 5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5" h="146">
                <a:moveTo>
                  <a:pt x="135" y="37"/>
                </a:moveTo>
                <a:cubicBezTo>
                  <a:pt x="142" y="48"/>
                  <a:pt x="145" y="60"/>
                  <a:pt x="145" y="73"/>
                </a:cubicBezTo>
                <a:cubicBezTo>
                  <a:pt x="145" y="86"/>
                  <a:pt x="142" y="98"/>
                  <a:pt x="135" y="109"/>
                </a:cubicBezTo>
                <a:cubicBezTo>
                  <a:pt x="129" y="121"/>
                  <a:pt x="120" y="129"/>
                  <a:pt x="109" y="136"/>
                </a:cubicBezTo>
                <a:cubicBezTo>
                  <a:pt x="98" y="142"/>
                  <a:pt x="85" y="146"/>
                  <a:pt x="72" y="146"/>
                </a:cubicBezTo>
                <a:cubicBezTo>
                  <a:pt x="59" y="146"/>
                  <a:pt x="47" y="142"/>
                  <a:pt x="36" y="136"/>
                </a:cubicBezTo>
                <a:cubicBezTo>
                  <a:pt x="25" y="129"/>
                  <a:pt x="16" y="121"/>
                  <a:pt x="9" y="109"/>
                </a:cubicBezTo>
                <a:cubicBezTo>
                  <a:pt x="3" y="98"/>
                  <a:pt x="0" y="86"/>
                  <a:pt x="0" y="73"/>
                </a:cubicBezTo>
                <a:cubicBezTo>
                  <a:pt x="0" y="60"/>
                  <a:pt x="3" y="48"/>
                  <a:pt x="9" y="37"/>
                </a:cubicBezTo>
                <a:cubicBezTo>
                  <a:pt x="16" y="25"/>
                  <a:pt x="25" y="17"/>
                  <a:pt x="36" y="10"/>
                </a:cubicBezTo>
                <a:cubicBezTo>
                  <a:pt x="47" y="4"/>
                  <a:pt x="59" y="0"/>
                  <a:pt x="72" y="0"/>
                </a:cubicBezTo>
                <a:cubicBezTo>
                  <a:pt x="85" y="0"/>
                  <a:pt x="98" y="4"/>
                  <a:pt x="109" y="10"/>
                </a:cubicBezTo>
                <a:cubicBezTo>
                  <a:pt x="120" y="17"/>
                  <a:pt x="129" y="25"/>
                  <a:pt x="135" y="37"/>
                </a:cubicBezTo>
                <a:close/>
                <a:moveTo>
                  <a:pt x="121" y="58"/>
                </a:moveTo>
                <a:cubicBezTo>
                  <a:pt x="121" y="56"/>
                  <a:pt x="121" y="54"/>
                  <a:pt x="119" y="53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0" y="44"/>
                  <a:pt x="108" y="43"/>
                  <a:pt x="107" y="43"/>
                </a:cubicBezTo>
                <a:cubicBezTo>
                  <a:pt x="105" y="43"/>
                  <a:pt x="103" y="44"/>
                  <a:pt x="102" y="45"/>
                </a:cubicBezTo>
                <a:cubicBezTo>
                  <a:pt x="64" y="83"/>
                  <a:pt x="64" y="83"/>
                  <a:pt x="64" y="83"/>
                </a:cubicBezTo>
                <a:cubicBezTo>
                  <a:pt x="42" y="62"/>
                  <a:pt x="42" y="62"/>
                  <a:pt x="42" y="62"/>
                </a:cubicBezTo>
                <a:cubicBezTo>
                  <a:pt x="41" y="61"/>
                  <a:pt x="40" y="60"/>
                  <a:pt x="38" y="60"/>
                </a:cubicBezTo>
                <a:cubicBezTo>
                  <a:pt x="36" y="60"/>
                  <a:pt x="35" y="61"/>
                  <a:pt x="34" y="62"/>
                </a:cubicBezTo>
                <a:cubicBezTo>
                  <a:pt x="25" y="70"/>
                  <a:pt x="25" y="70"/>
                  <a:pt x="25" y="70"/>
                </a:cubicBezTo>
                <a:cubicBezTo>
                  <a:pt x="24" y="72"/>
                  <a:pt x="24" y="73"/>
                  <a:pt x="24" y="75"/>
                </a:cubicBezTo>
                <a:cubicBezTo>
                  <a:pt x="24" y="76"/>
                  <a:pt x="24" y="78"/>
                  <a:pt x="25" y="7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61" y="114"/>
                  <a:pt x="62" y="115"/>
                  <a:pt x="64" y="115"/>
                </a:cubicBezTo>
                <a:cubicBezTo>
                  <a:pt x="65" y="115"/>
                  <a:pt x="67" y="114"/>
                  <a:pt x="68" y="113"/>
                </a:cubicBezTo>
                <a:cubicBezTo>
                  <a:pt x="119" y="62"/>
                  <a:pt x="119" y="62"/>
                  <a:pt x="119" y="62"/>
                </a:cubicBezTo>
                <a:cubicBezTo>
                  <a:pt x="121" y="61"/>
                  <a:pt x="121" y="59"/>
                  <a:pt x="121" y="5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33639"/>
              </a:solidFill>
            </a:endParaRPr>
          </a:p>
        </p:txBody>
      </p:sp>
      <p:sp>
        <p:nvSpPr>
          <p:cNvPr id="17" name="Freeform 88"/>
          <p:cNvSpPr>
            <a:spLocks noEditPoints="1"/>
          </p:cNvSpPr>
          <p:nvPr/>
        </p:nvSpPr>
        <p:spPr bwMode="auto">
          <a:xfrm>
            <a:off x="136537" y="4498190"/>
            <a:ext cx="214397" cy="216632"/>
          </a:xfrm>
          <a:custGeom>
            <a:avLst/>
            <a:gdLst>
              <a:gd name="T0" fmla="*/ 135 w 145"/>
              <a:gd name="T1" fmla="*/ 37 h 146"/>
              <a:gd name="T2" fmla="*/ 145 w 145"/>
              <a:gd name="T3" fmla="*/ 73 h 146"/>
              <a:gd name="T4" fmla="*/ 135 w 145"/>
              <a:gd name="T5" fmla="*/ 109 h 146"/>
              <a:gd name="T6" fmla="*/ 109 w 145"/>
              <a:gd name="T7" fmla="*/ 136 h 146"/>
              <a:gd name="T8" fmla="*/ 72 w 145"/>
              <a:gd name="T9" fmla="*/ 146 h 146"/>
              <a:gd name="T10" fmla="*/ 36 w 145"/>
              <a:gd name="T11" fmla="*/ 136 h 146"/>
              <a:gd name="T12" fmla="*/ 9 w 145"/>
              <a:gd name="T13" fmla="*/ 109 h 146"/>
              <a:gd name="T14" fmla="*/ 0 w 145"/>
              <a:gd name="T15" fmla="*/ 73 h 146"/>
              <a:gd name="T16" fmla="*/ 9 w 145"/>
              <a:gd name="T17" fmla="*/ 37 h 146"/>
              <a:gd name="T18" fmla="*/ 36 w 145"/>
              <a:gd name="T19" fmla="*/ 10 h 146"/>
              <a:gd name="T20" fmla="*/ 72 w 145"/>
              <a:gd name="T21" fmla="*/ 0 h 146"/>
              <a:gd name="T22" fmla="*/ 109 w 145"/>
              <a:gd name="T23" fmla="*/ 10 h 146"/>
              <a:gd name="T24" fmla="*/ 135 w 145"/>
              <a:gd name="T25" fmla="*/ 37 h 146"/>
              <a:gd name="T26" fmla="*/ 121 w 145"/>
              <a:gd name="T27" fmla="*/ 58 h 146"/>
              <a:gd name="T28" fmla="*/ 119 w 145"/>
              <a:gd name="T29" fmla="*/ 53 h 146"/>
              <a:gd name="T30" fmla="*/ 111 w 145"/>
              <a:gd name="T31" fmla="*/ 45 h 146"/>
              <a:gd name="T32" fmla="*/ 107 w 145"/>
              <a:gd name="T33" fmla="*/ 43 h 146"/>
              <a:gd name="T34" fmla="*/ 102 w 145"/>
              <a:gd name="T35" fmla="*/ 45 h 146"/>
              <a:gd name="T36" fmla="*/ 64 w 145"/>
              <a:gd name="T37" fmla="*/ 83 h 146"/>
              <a:gd name="T38" fmla="*/ 42 w 145"/>
              <a:gd name="T39" fmla="*/ 62 h 146"/>
              <a:gd name="T40" fmla="*/ 38 w 145"/>
              <a:gd name="T41" fmla="*/ 60 h 146"/>
              <a:gd name="T42" fmla="*/ 34 w 145"/>
              <a:gd name="T43" fmla="*/ 62 h 146"/>
              <a:gd name="T44" fmla="*/ 25 w 145"/>
              <a:gd name="T45" fmla="*/ 70 h 146"/>
              <a:gd name="T46" fmla="*/ 24 w 145"/>
              <a:gd name="T47" fmla="*/ 75 h 146"/>
              <a:gd name="T48" fmla="*/ 25 w 145"/>
              <a:gd name="T49" fmla="*/ 79 h 146"/>
              <a:gd name="T50" fmla="*/ 59 w 145"/>
              <a:gd name="T51" fmla="*/ 113 h 146"/>
              <a:gd name="T52" fmla="*/ 64 w 145"/>
              <a:gd name="T53" fmla="*/ 115 h 146"/>
              <a:gd name="T54" fmla="*/ 68 w 145"/>
              <a:gd name="T55" fmla="*/ 113 h 146"/>
              <a:gd name="T56" fmla="*/ 119 w 145"/>
              <a:gd name="T57" fmla="*/ 62 h 146"/>
              <a:gd name="T58" fmla="*/ 121 w 145"/>
              <a:gd name="T59" fmla="*/ 5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5" h="146">
                <a:moveTo>
                  <a:pt x="135" y="37"/>
                </a:moveTo>
                <a:cubicBezTo>
                  <a:pt x="142" y="48"/>
                  <a:pt x="145" y="60"/>
                  <a:pt x="145" y="73"/>
                </a:cubicBezTo>
                <a:cubicBezTo>
                  <a:pt x="145" y="86"/>
                  <a:pt x="142" y="98"/>
                  <a:pt x="135" y="109"/>
                </a:cubicBezTo>
                <a:cubicBezTo>
                  <a:pt x="129" y="121"/>
                  <a:pt x="120" y="129"/>
                  <a:pt x="109" y="136"/>
                </a:cubicBezTo>
                <a:cubicBezTo>
                  <a:pt x="98" y="142"/>
                  <a:pt x="85" y="146"/>
                  <a:pt x="72" y="146"/>
                </a:cubicBezTo>
                <a:cubicBezTo>
                  <a:pt x="59" y="146"/>
                  <a:pt x="47" y="142"/>
                  <a:pt x="36" y="136"/>
                </a:cubicBezTo>
                <a:cubicBezTo>
                  <a:pt x="25" y="129"/>
                  <a:pt x="16" y="121"/>
                  <a:pt x="9" y="109"/>
                </a:cubicBezTo>
                <a:cubicBezTo>
                  <a:pt x="3" y="98"/>
                  <a:pt x="0" y="86"/>
                  <a:pt x="0" y="73"/>
                </a:cubicBezTo>
                <a:cubicBezTo>
                  <a:pt x="0" y="60"/>
                  <a:pt x="3" y="48"/>
                  <a:pt x="9" y="37"/>
                </a:cubicBezTo>
                <a:cubicBezTo>
                  <a:pt x="16" y="25"/>
                  <a:pt x="25" y="17"/>
                  <a:pt x="36" y="10"/>
                </a:cubicBezTo>
                <a:cubicBezTo>
                  <a:pt x="47" y="4"/>
                  <a:pt x="59" y="0"/>
                  <a:pt x="72" y="0"/>
                </a:cubicBezTo>
                <a:cubicBezTo>
                  <a:pt x="85" y="0"/>
                  <a:pt x="98" y="4"/>
                  <a:pt x="109" y="10"/>
                </a:cubicBezTo>
                <a:cubicBezTo>
                  <a:pt x="120" y="17"/>
                  <a:pt x="129" y="25"/>
                  <a:pt x="135" y="37"/>
                </a:cubicBezTo>
                <a:close/>
                <a:moveTo>
                  <a:pt x="121" y="58"/>
                </a:moveTo>
                <a:cubicBezTo>
                  <a:pt x="121" y="56"/>
                  <a:pt x="121" y="54"/>
                  <a:pt x="119" y="53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0" y="44"/>
                  <a:pt x="108" y="43"/>
                  <a:pt x="107" y="43"/>
                </a:cubicBezTo>
                <a:cubicBezTo>
                  <a:pt x="105" y="43"/>
                  <a:pt x="103" y="44"/>
                  <a:pt x="102" y="45"/>
                </a:cubicBezTo>
                <a:cubicBezTo>
                  <a:pt x="64" y="83"/>
                  <a:pt x="64" y="83"/>
                  <a:pt x="64" y="83"/>
                </a:cubicBezTo>
                <a:cubicBezTo>
                  <a:pt x="42" y="62"/>
                  <a:pt x="42" y="62"/>
                  <a:pt x="42" y="62"/>
                </a:cubicBezTo>
                <a:cubicBezTo>
                  <a:pt x="41" y="61"/>
                  <a:pt x="40" y="60"/>
                  <a:pt x="38" y="60"/>
                </a:cubicBezTo>
                <a:cubicBezTo>
                  <a:pt x="36" y="60"/>
                  <a:pt x="35" y="61"/>
                  <a:pt x="34" y="62"/>
                </a:cubicBezTo>
                <a:cubicBezTo>
                  <a:pt x="25" y="70"/>
                  <a:pt x="25" y="70"/>
                  <a:pt x="25" y="70"/>
                </a:cubicBezTo>
                <a:cubicBezTo>
                  <a:pt x="24" y="72"/>
                  <a:pt x="24" y="73"/>
                  <a:pt x="24" y="75"/>
                </a:cubicBezTo>
                <a:cubicBezTo>
                  <a:pt x="24" y="76"/>
                  <a:pt x="24" y="78"/>
                  <a:pt x="25" y="7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61" y="114"/>
                  <a:pt x="62" y="115"/>
                  <a:pt x="64" y="115"/>
                </a:cubicBezTo>
                <a:cubicBezTo>
                  <a:pt x="65" y="115"/>
                  <a:pt x="67" y="114"/>
                  <a:pt x="68" y="113"/>
                </a:cubicBezTo>
                <a:cubicBezTo>
                  <a:pt x="119" y="62"/>
                  <a:pt x="119" y="62"/>
                  <a:pt x="119" y="62"/>
                </a:cubicBezTo>
                <a:cubicBezTo>
                  <a:pt x="121" y="61"/>
                  <a:pt x="121" y="59"/>
                  <a:pt x="121" y="5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33639"/>
              </a:solidFill>
            </a:endParaRPr>
          </a:p>
        </p:txBody>
      </p:sp>
      <p:sp>
        <p:nvSpPr>
          <p:cNvPr id="18" name="Freeform 88"/>
          <p:cNvSpPr>
            <a:spLocks noEditPoints="1"/>
          </p:cNvSpPr>
          <p:nvPr/>
        </p:nvSpPr>
        <p:spPr bwMode="auto">
          <a:xfrm>
            <a:off x="136536" y="5053130"/>
            <a:ext cx="214397" cy="216632"/>
          </a:xfrm>
          <a:custGeom>
            <a:avLst/>
            <a:gdLst>
              <a:gd name="T0" fmla="*/ 135 w 145"/>
              <a:gd name="T1" fmla="*/ 37 h 146"/>
              <a:gd name="T2" fmla="*/ 145 w 145"/>
              <a:gd name="T3" fmla="*/ 73 h 146"/>
              <a:gd name="T4" fmla="*/ 135 w 145"/>
              <a:gd name="T5" fmla="*/ 109 h 146"/>
              <a:gd name="T6" fmla="*/ 109 w 145"/>
              <a:gd name="T7" fmla="*/ 136 h 146"/>
              <a:gd name="T8" fmla="*/ 72 w 145"/>
              <a:gd name="T9" fmla="*/ 146 h 146"/>
              <a:gd name="T10" fmla="*/ 36 w 145"/>
              <a:gd name="T11" fmla="*/ 136 h 146"/>
              <a:gd name="T12" fmla="*/ 9 w 145"/>
              <a:gd name="T13" fmla="*/ 109 h 146"/>
              <a:gd name="T14" fmla="*/ 0 w 145"/>
              <a:gd name="T15" fmla="*/ 73 h 146"/>
              <a:gd name="T16" fmla="*/ 9 w 145"/>
              <a:gd name="T17" fmla="*/ 37 h 146"/>
              <a:gd name="T18" fmla="*/ 36 w 145"/>
              <a:gd name="T19" fmla="*/ 10 h 146"/>
              <a:gd name="T20" fmla="*/ 72 w 145"/>
              <a:gd name="T21" fmla="*/ 0 h 146"/>
              <a:gd name="T22" fmla="*/ 109 w 145"/>
              <a:gd name="T23" fmla="*/ 10 h 146"/>
              <a:gd name="T24" fmla="*/ 135 w 145"/>
              <a:gd name="T25" fmla="*/ 37 h 146"/>
              <a:gd name="T26" fmla="*/ 121 w 145"/>
              <a:gd name="T27" fmla="*/ 58 h 146"/>
              <a:gd name="T28" fmla="*/ 119 w 145"/>
              <a:gd name="T29" fmla="*/ 53 h 146"/>
              <a:gd name="T30" fmla="*/ 111 w 145"/>
              <a:gd name="T31" fmla="*/ 45 h 146"/>
              <a:gd name="T32" fmla="*/ 107 w 145"/>
              <a:gd name="T33" fmla="*/ 43 h 146"/>
              <a:gd name="T34" fmla="*/ 102 w 145"/>
              <a:gd name="T35" fmla="*/ 45 h 146"/>
              <a:gd name="T36" fmla="*/ 64 w 145"/>
              <a:gd name="T37" fmla="*/ 83 h 146"/>
              <a:gd name="T38" fmla="*/ 42 w 145"/>
              <a:gd name="T39" fmla="*/ 62 h 146"/>
              <a:gd name="T40" fmla="*/ 38 w 145"/>
              <a:gd name="T41" fmla="*/ 60 h 146"/>
              <a:gd name="T42" fmla="*/ 34 w 145"/>
              <a:gd name="T43" fmla="*/ 62 h 146"/>
              <a:gd name="T44" fmla="*/ 25 w 145"/>
              <a:gd name="T45" fmla="*/ 70 h 146"/>
              <a:gd name="T46" fmla="*/ 24 w 145"/>
              <a:gd name="T47" fmla="*/ 75 h 146"/>
              <a:gd name="T48" fmla="*/ 25 w 145"/>
              <a:gd name="T49" fmla="*/ 79 h 146"/>
              <a:gd name="T50" fmla="*/ 59 w 145"/>
              <a:gd name="T51" fmla="*/ 113 h 146"/>
              <a:gd name="T52" fmla="*/ 64 w 145"/>
              <a:gd name="T53" fmla="*/ 115 h 146"/>
              <a:gd name="T54" fmla="*/ 68 w 145"/>
              <a:gd name="T55" fmla="*/ 113 h 146"/>
              <a:gd name="T56" fmla="*/ 119 w 145"/>
              <a:gd name="T57" fmla="*/ 62 h 146"/>
              <a:gd name="T58" fmla="*/ 121 w 145"/>
              <a:gd name="T59" fmla="*/ 5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5" h="146">
                <a:moveTo>
                  <a:pt x="135" y="37"/>
                </a:moveTo>
                <a:cubicBezTo>
                  <a:pt x="142" y="48"/>
                  <a:pt x="145" y="60"/>
                  <a:pt x="145" y="73"/>
                </a:cubicBezTo>
                <a:cubicBezTo>
                  <a:pt x="145" y="86"/>
                  <a:pt x="142" y="98"/>
                  <a:pt x="135" y="109"/>
                </a:cubicBezTo>
                <a:cubicBezTo>
                  <a:pt x="129" y="121"/>
                  <a:pt x="120" y="129"/>
                  <a:pt x="109" y="136"/>
                </a:cubicBezTo>
                <a:cubicBezTo>
                  <a:pt x="98" y="142"/>
                  <a:pt x="85" y="146"/>
                  <a:pt x="72" y="146"/>
                </a:cubicBezTo>
                <a:cubicBezTo>
                  <a:pt x="59" y="146"/>
                  <a:pt x="47" y="142"/>
                  <a:pt x="36" y="136"/>
                </a:cubicBezTo>
                <a:cubicBezTo>
                  <a:pt x="25" y="129"/>
                  <a:pt x="16" y="121"/>
                  <a:pt x="9" y="109"/>
                </a:cubicBezTo>
                <a:cubicBezTo>
                  <a:pt x="3" y="98"/>
                  <a:pt x="0" y="86"/>
                  <a:pt x="0" y="73"/>
                </a:cubicBezTo>
                <a:cubicBezTo>
                  <a:pt x="0" y="60"/>
                  <a:pt x="3" y="48"/>
                  <a:pt x="9" y="37"/>
                </a:cubicBezTo>
                <a:cubicBezTo>
                  <a:pt x="16" y="25"/>
                  <a:pt x="25" y="17"/>
                  <a:pt x="36" y="10"/>
                </a:cubicBezTo>
                <a:cubicBezTo>
                  <a:pt x="47" y="4"/>
                  <a:pt x="59" y="0"/>
                  <a:pt x="72" y="0"/>
                </a:cubicBezTo>
                <a:cubicBezTo>
                  <a:pt x="85" y="0"/>
                  <a:pt x="98" y="4"/>
                  <a:pt x="109" y="10"/>
                </a:cubicBezTo>
                <a:cubicBezTo>
                  <a:pt x="120" y="17"/>
                  <a:pt x="129" y="25"/>
                  <a:pt x="135" y="37"/>
                </a:cubicBezTo>
                <a:close/>
                <a:moveTo>
                  <a:pt x="121" y="58"/>
                </a:moveTo>
                <a:cubicBezTo>
                  <a:pt x="121" y="56"/>
                  <a:pt x="121" y="54"/>
                  <a:pt x="119" y="53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0" y="44"/>
                  <a:pt x="108" y="43"/>
                  <a:pt x="107" y="43"/>
                </a:cubicBezTo>
                <a:cubicBezTo>
                  <a:pt x="105" y="43"/>
                  <a:pt x="103" y="44"/>
                  <a:pt x="102" y="45"/>
                </a:cubicBezTo>
                <a:cubicBezTo>
                  <a:pt x="64" y="83"/>
                  <a:pt x="64" y="83"/>
                  <a:pt x="64" y="83"/>
                </a:cubicBezTo>
                <a:cubicBezTo>
                  <a:pt x="42" y="62"/>
                  <a:pt x="42" y="62"/>
                  <a:pt x="42" y="62"/>
                </a:cubicBezTo>
                <a:cubicBezTo>
                  <a:pt x="41" y="61"/>
                  <a:pt x="40" y="60"/>
                  <a:pt x="38" y="60"/>
                </a:cubicBezTo>
                <a:cubicBezTo>
                  <a:pt x="36" y="60"/>
                  <a:pt x="35" y="61"/>
                  <a:pt x="34" y="62"/>
                </a:cubicBezTo>
                <a:cubicBezTo>
                  <a:pt x="25" y="70"/>
                  <a:pt x="25" y="70"/>
                  <a:pt x="25" y="70"/>
                </a:cubicBezTo>
                <a:cubicBezTo>
                  <a:pt x="24" y="72"/>
                  <a:pt x="24" y="73"/>
                  <a:pt x="24" y="75"/>
                </a:cubicBezTo>
                <a:cubicBezTo>
                  <a:pt x="24" y="76"/>
                  <a:pt x="24" y="78"/>
                  <a:pt x="25" y="7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61" y="114"/>
                  <a:pt x="62" y="115"/>
                  <a:pt x="64" y="115"/>
                </a:cubicBezTo>
                <a:cubicBezTo>
                  <a:pt x="65" y="115"/>
                  <a:pt x="67" y="114"/>
                  <a:pt x="68" y="113"/>
                </a:cubicBezTo>
                <a:cubicBezTo>
                  <a:pt x="119" y="62"/>
                  <a:pt x="119" y="62"/>
                  <a:pt x="119" y="62"/>
                </a:cubicBezTo>
                <a:cubicBezTo>
                  <a:pt x="121" y="61"/>
                  <a:pt x="121" y="59"/>
                  <a:pt x="121" y="5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33639"/>
              </a:solidFill>
            </a:endParaRPr>
          </a:p>
        </p:txBody>
      </p:sp>
      <p:sp>
        <p:nvSpPr>
          <p:cNvPr id="19" name="Freeform 88"/>
          <p:cNvSpPr>
            <a:spLocks noEditPoints="1"/>
          </p:cNvSpPr>
          <p:nvPr/>
        </p:nvSpPr>
        <p:spPr bwMode="auto">
          <a:xfrm>
            <a:off x="165760" y="5824702"/>
            <a:ext cx="214397" cy="216632"/>
          </a:xfrm>
          <a:custGeom>
            <a:avLst/>
            <a:gdLst>
              <a:gd name="T0" fmla="*/ 135 w 145"/>
              <a:gd name="T1" fmla="*/ 37 h 146"/>
              <a:gd name="T2" fmla="*/ 145 w 145"/>
              <a:gd name="T3" fmla="*/ 73 h 146"/>
              <a:gd name="T4" fmla="*/ 135 w 145"/>
              <a:gd name="T5" fmla="*/ 109 h 146"/>
              <a:gd name="T6" fmla="*/ 109 w 145"/>
              <a:gd name="T7" fmla="*/ 136 h 146"/>
              <a:gd name="T8" fmla="*/ 72 w 145"/>
              <a:gd name="T9" fmla="*/ 146 h 146"/>
              <a:gd name="T10" fmla="*/ 36 w 145"/>
              <a:gd name="T11" fmla="*/ 136 h 146"/>
              <a:gd name="T12" fmla="*/ 9 w 145"/>
              <a:gd name="T13" fmla="*/ 109 h 146"/>
              <a:gd name="T14" fmla="*/ 0 w 145"/>
              <a:gd name="T15" fmla="*/ 73 h 146"/>
              <a:gd name="T16" fmla="*/ 9 w 145"/>
              <a:gd name="T17" fmla="*/ 37 h 146"/>
              <a:gd name="T18" fmla="*/ 36 w 145"/>
              <a:gd name="T19" fmla="*/ 10 h 146"/>
              <a:gd name="T20" fmla="*/ 72 w 145"/>
              <a:gd name="T21" fmla="*/ 0 h 146"/>
              <a:gd name="T22" fmla="*/ 109 w 145"/>
              <a:gd name="T23" fmla="*/ 10 h 146"/>
              <a:gd name="T24" fmla="*/ 135 w 145"/>
              <a:gd name="T25" fmla="*/ 37 h 146"/>
              <a:gd name="T26" fmla="*/ 121 w 145"/>
              <a:gd name="T27" fmla="*/ 58 h 146"/>
              <a:gd name="T28" fmla="*/ 119 w 145"/>
              <a:gd name="T29" fmla="*/ 53 h 146"/>
              <a:gd name="T30" fmla="*/ 111 w 145"/>
              <a:gd name="T31" fmla="*/ 45 h 146"/>
              <a:gd name="T32" fmla="*/ 107 w 145"/>
              <a:gd name="T33" fmla="*/ 43 h 146"/>
              <a:gd name="T34" fmla="*/ 102 w 145"/>
              <a:gd name="T35" fmla="*/ 45 h 146"/>
              <a:gd name="T36" fmla="*/ 64 w 145"/>
              <a:gd name="T37" fmla="*/ 83 h 146"/>
              <a:gd name="T38" fmla="*/ 42 w 145"/>
              <a:gd name="T39" fmla="*/ 62 h 146"/>
              <a:gd name="T40" fmla="*/ 38 w 145"/>
              <a:gd name="T41" fmla="*/ 60 h 146"/>
              <a:gd name="T42" fmla="*/ 34 w 145"/>
              <a:gd name="T43" fmla="*/ 62 h 146"/>
              <a:gd name="T44" fmla="*/ 25 w 145"/>
              <a:gd name="T45" fmla="*/ 70 h 146"/>
              <a:gd name="T46" fmla="*/ 24 w 145"/>
              <a:gd name="T47" fmla="*/ 75 h 146"/>
              <a:gd name="T48" fmla="*/ 25 w 145"/>
              <a:gd name="T49" fmla="*/ 79 h 146"/>
              <a:gd name="T50" fmla="*/ 59 w 145"/>
              <a:gd name="T51" fmla="*/ 113 h 146"/>
              <a:gd name="T52" fmla="*/ 64 w 145"/>
              <a:gd name="T53" fmla="*/ 115 h 146"/>
              <a:gd name="T54" fmla="*/ 68 w 145"/>
              <a:gd name="T55" fmla="*/ 113 h 146"/>
              <a:gd name="T56" fmla="*/ 119 w 145"/>
              <a:gd name="T57" fmla="*/ 62 h 146"/>
              <a:gd name="T58" fmla="*/ 121 w 145"/>
              <a:gd name="T59" fmla="*/ 5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5" h="146">
                <a:moveTo>
                  <a:pt x="135" y="37"/>
                </a:moveTo>
                <a:cubicBezTo>
                  <a:pt x="142" y="48"/>
                  <a:pt x="145" y="60"/>
                  <a:pt x="145" y="73"/>
                </a:cubicBezTo>
                <a:cubicBezTo>
                  <a:pt x="145" y="86"/>
                  <a:pt x="142" y="98"/>
                  <a:pt x="135" y="109"/>
                </a:cubicBezTo>
                <a:cubicBezTo>
                  <a:pt x="129" y="121"/>
                  <a:pt x="120" y="129"/>
                  <a:pt x="109" y="136"/>
                </a:cubicBezTo>
                <a:cubicBezTo>
                  <a:pt x="98" y="142"/>
                  <a:pt x="85" y="146"/>
                  <a:pt x="72" y="146"/>
                </a:cubicBezTo>
                <a:cubicBezTo>
                  <a:pt x="59" y="146"/>
                  <a:pt x="47" y="142"/>
                  <a:pt x="36" y="136"/>
                </a:cubicBezTo>
                <a:cubicBezTo>
                  <a:pt x="25" y="129"/>
                  <a:pt x="16" y="121"/>
                  <a:pt x="9" y="109"/>
                </a:cubicBezTo>
                <a:cubicBezTo>
                  <a:pt x="3" y="98"/>
                  <a:pt x="0" y="86"/>
                  <a:pt x="0" y="73"/>
                </a:cubicBezTo>
                <a:cubicBezTo>
                  <a:pt x="0" y="60"/>
                  <a:pt x="3" y="48"/>
                  <a:pt x="9" y="37"/>
                </a:cubicBezTo>
                <a:cubicBezTo>
                  <a:pt x="16" y="25"/>
                  <a:pt x="25" y="17"/>
                  <a:pt x="36" y="10"/>
                </a:cubicBezTo>
                <a:cubicBezTo>
                  <a:pt x="47" y="4"/>
                  <a:pt x="59" y="0"/>
                  <a:pt x="72" y="0"/>
                </a:cubicBezTo>
                <a:cubicBezTo>
                  <a:pt x="85" y="0"/>
                  <a:pt x="98" y="4"/>
                  <a:pt x="109" y="10"/>
                </a:cubicBezTo>
                <a:cubicBezTo>
                  <a:pt x="120" y="17"/>
                  <a:pt x="129" y="25"/>
                  <a:pt x="135" y="37"/>
                </a:cubicBezTo>
                <a:close/>
                <a:moveTo>
                  <a:pt x="121" y="58"/>
                </a:moveTo>
                <a:cubicBezTo>
                  <a:pt x="121" y="56"/>
                  <a:pt x="121" y="54"/>
                  <a:pt x="119" y="53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0" y="44"/>
                  <a:pt x="108" y="43"/>
                  <a:pt x="107" y="43"/>
                </a:cubicBezTo>
                <a:cubicBezTo>
                  <a:pt x="105" y="43"/>
                  <a:pt x="103" y="44"/>
                  <a:pt x="102" y="45"/>
                </a:cubicBezTo>
                <a:cubicBezTo>
                  <a:pt x="64" y="83"/>
                  <a:pt x="64" y="83"/>
                  <a:pt x="64" y="83"/>
                </a:cubicBezTo>
                <a:cubicBezTo>
                  <a:pt x="42" y="62"/>
                  <a:pt x="42" y="62"/>
                  <a:pt x="42" y="62"/>
                </a:cubicBezTo>
                <a:cubicBezTo>
                  <a:pt x="41" y="61"/>
                  <a:pt x="40" y="60"/>
                  <a:pt x="38" y="60"/>
                </a:cubicBezTo>
                <a:cubicBezTo>
                  <a:pt x="36" y="60"/>
                  <a:pt x="35" y="61"/>
                  <a:pt x="34" y="62"/>
                </a:cubicBezTo>
                <a:cubicBezTo>
                  <a:pt x="25" y="70"/>
                  <a:pt x="25" y="70"/>
                  <a:pt x="25" y="70"/>
                </a:cubicBezTo>
                <a:cubicBezTo>
                  <a:pt x="24" y="72"/>
                  <a:pt x="24" y="73"/>
                  <a:pt x="24" y="75"/>
                </a:cubicBezTo>
                <a:cubicBezTo>
                  <a:pt x="24" y="76"/>
                  <a:pt x="24" y="78"/>
                  <a:pt x="25" y="7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61" y="114"/>
                  <a:pt x="62" y="115"/>
                  <a:pt x="64" y="115"/>
                </a:cubicBezTo>
                <a:cubicBezTo>
                  <a:pt x="65" y="115"/>
                  <a:pt x="67" y="114"/>
                  <a:pt x="68" y="113"/>
                </a:cubicBezTo>
                <a:cubicBezTo>
                  <a:pt x="119" y="62"/>
                  <a:pt x="119" y="62"/>
                  <a:pt x="119" y="62"/>
                </a:cubicBezTo>
                <a:cubicBezTo>
                  <a:pt x="121" y="61"/>
                  <a:pt x="121" y="59"/>
                  <a:pt x="121" y="5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33639"/>
              </a:solidFill>
            </a:endParaRPr>
          </a:p>
        </p:txBody>
      </p:sp>
      <p:sp>
        <p:nvSpPr>
          <p:cNvPr id="20" name="Freeform 88"/>
          <p:cNvSpPr>
            <a:spLocks noEditPoints="1"/>
          </p:cNvSpPr>
          <p:nvPr/>
        </p:nvSpPr>
        <p:spPr bwMode="auto">
          <a:xfrm>
            <a:off x="5884946" y="3129210"/>
            <a:ext cx="214397" cy="216632"/>
          </a:xfrm>
          <a:custGeom>
            <a:avLst/>
            <a:gdLst>
              <a:gd name="T0" fmla="*/ 135 w 145"/>
              <a:gd name="T1" fmla="*/ 37 h 146"/>
              <a:gd name="T2" fmla="*/ 145 w 145"/>
              <a:gd name="T3" fmla="*/ 73 h 146"/>
              <a:gd name="T4" fmla="*/ 135 w 145"/>
              <a:gd name="T5" fmla="*/ 109 h 146"/>
              <a:gd name="T6" fmla="*/ 109 w 145"/>
              <a:gd name="T7" fmla="*/ 136 h 146"/>
              <a:gd name="T8" fmla="*/ 72 w 145"/>
              <a:gd name="T9" fmla="*/ 146 h 146"/>
              <a:gd name="T10" fmla="*/ 36 w 145"/>
              <a:gd name="T11" fmla="*/ 136 h 146"/>
              <a:gd name="T12" fmla="*/ 9 w 145"/>
              <a:gd name="T13" fmla="*/ 109 h 146"/>
              <a:gd name="T14" fmla="*/ 0 w 145"/>
              <a:gd name="T15" fmla="*/ 73 h 146"/>
              <a:gd name="T16" fmla="*/ 9 w 145"/>
              <a:gd name="T17" fmla="*/ 37 h 146"/>
              <a:gd name="T18" fmla="*/ 36 w 145"/>
              <a:gd name="T19" fmla="*/ 10 h 146"/>
              <a:gd name="T20" fmla="*/ 72 w 145"/>
              <a:gd name="T21" fmla="*/ 0 h 146"/>
              <a:gd name="T22" fmla="*/ 109 w 145"/>
              <a:gd name="T23" fmla="*/ 10 h 146"/>
              <a:gd name="T24" fmla="*/ 135 w 145"/>
              <a:gd name="T25" fmla="*/ 37 h 146"/>
              <a:gd name="T26" fmla="*/ 121 w 145"/>
              <a:gd name="T27" fmla="*/ 58 h 146"/>
              <a:gd name="T28" fmla="*/ 119 w 145"/>
              <a:gd name="T29" fmla="*/ 53 h 146"/>
              <a:gd name="T30" fmla="*/ 111 w 145"/>
              <a:gd name="T31" fmla="*/ 45 h 146"/>
              <a:gd name="T32" fmla="*/ 107 w 145"/>
              <a:gd name="T33" fmla="*/ 43 h 146"/>
              <a:gd name="T34" fmla="*/ 102 w 145"/>
              <a:gd name="T35" fmla="*/ 45 h 146"/>
              <a:gd name="T36" fmla="*/ 64 w 145"/>
              <a:gd name="T37" fmla="*/ 83 h 146"/>
              <a:gd name="T38" fmla="*/ 42 w 145"/>
              <a:gd name="T39" fmla="*/ 62 h 146"/>
              <a:gd name="T40" fmla="*/ 38 w 145"/>
              <a:gd name="T41" fmla="*/ 60 h 146"/>
              <a:gd name="T42" fmla="*/ 34 w 145"/>
              <a:gd name="T43" fmla="*/ 62 h 146"/>
              <a:gd name="T44" fmla="*/ 25 w 145"/>
              <a:gd name="T45" fmla="*/ 70 h 146"/>
              <a:gd name="T46" fmla="*/ 24 w 145"/>
              <a:gd name="T47" fmla="*/ 75 h 146"/>
              <a:gd name="T48" fmla="*/ 25 w 145"/>
              <a:gd name="T49" fmla="*/ 79 h 146"/>
              <a:gd name="T50" fmla="*/ 59 w 145"/>
              <a:gd name="T51" fmla="*/ 113 h 146"/>
              <a:gd name="T52" fmla="*/ 64 w 145"/>
              <a:gd name="T53" fmla="*/ 115 h 146"/>
              <a:gd name="T54" fmla="*/ 68 w 145"/>
              <a:gd name="T55" fmla="*/ 113 h 146"/>
              <a:gd name="T56" fmla="*/ 119 w 145"/>
              <a:gd name="T57" fmla="*/ 62 h 146"/>
              <a:gd name="T58" fmla="*/ 121 w 145"/>
              <a:gd name="T59" fmla="*/ 5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5" h="146">
                <a:moveTo>
                  <a:pt x="135" y="37"/>
                </a:moveTo>
                <a:cubicBezTo>
                  <a:pt x="142" y="48"/>
                  <a:pt x="145" y="60"/>
                  <a:pt x="145" y="73"/>
                </a:cubicBezTo>
                <a:cubicBezTo>
                  <a:pt x="145" y="86"/>
                  <a:pt x="142" y="98"/>
                  <a:pt x="135" y="109"/>
                </a:cubicBezTo>
                <a:cubicBezTo>
                  <a:pt x="129" y="121"/>
                  <a:pt x="120" y="129"/>
                  <a:pt x="109" y="136"/>
                </a:cubicBezTo>
                <a:cubicBezTo>
                  <a:pt x="98" y="142"/>
                  <a:pt x="85" y="146"/>
                  <a:pt x="72" y="146"/>
                </a:cubicBezTo>
                <a:cubicBezTo>
                  <a:pt x="59" y="146"/>
                  <a:pt x="47" y="142"/>
                  <a:pt x="36" y="136"/>
                </a:cubicBezTo>
                <a:cubicBezTo>
                  <a:pt x="25" y="129"/>
                  <a:pt x="16" y="121"/>
                  <a:pt x="9" y="109"/>
                </a:cubicBezTo>
                <a:cubicBezTo>
                  <a:pt x="3" y="98"/>
                  <a:pt x="0" y="86"/>
                  <a:pt x="0" y="73"/>
                </a:cubicBezTo>
                <a:cubicBezTo>
                  <a:pt x="0" y="60"/>
                  <a:pt x="3" y="48"/>
                  <a:pt x="9" y="37"/>
                </a:cubicBezTo>
                <a:cubicBezTo>
                  <a:pt x="16" y="25"/>
                  <a:pt x="25" y="17"/>
                  <a:pt x="36" y="10"/>
                </a:cubicBezTo>
                <a:cubicBezTo>
                  <a:pt x="47" y="4"/>
                  <a:pt x="59" y="0"/>
                  <a:pt x="72" y="0"/>
                </a:cubicBezTo>
                <a:cubicBezTo>
                  <a:pt x="85" y="0"/>
                  <a:pt x="98" y="4"/>
                  <a:pt x="109" y="10"/>
                </a:cubicBezTo>
                <a:cubicBezTo>
                  <a:pt x="120" y="17"/>
                  <a:pt x="129" y="25"/>
                  <a:pt x="135" y="37"/>
                </a:cubicBezTo>
                <a:close/>
                <a:moveTo>
                  <a:pt x="121" y="58"/>
                </a:moveTo>
                <a:cubicBezTo>
                  <a:pt x="121" y="56"/>
                  <a:pt x="121" y="54"/>
                  <a:pt x="119" y="53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0" y="44"/>
                  <a:pt x="108" y="43"/>
                  <a:pt x="107" y="43"/>
                </a:cubicBezTo>
                <a:cubicBezTo>
                  <a:pt x="105" y="43"/>
                  <a:pt x="103" y="44"/>
                  <a:pt x="102" y="45"/>
                </a:cubicBezTo>
                <a:cubicBezTo>
                  <a:pt x="64" y="83"/>
                  <a:pt x="64" y="83"/>
                  <a:pt x="64" y="83"/>
                </a:cubicBezTo>
                <a:cubicBezTo>
                  <a:pt x="42" y="62"/>
                  <a:pt x="42" y="62"/>
                  <a:pt x="42" y="62"/>
                </a:cubicBezTo>
                <a:cubicBezTo>
                  <a:pt x="41" y="61"/>
                  <a:pt x="40" y="60"/>
                  <a:pt x="38" y="60"/>
                </a:cubicBezTo>
                <a:cubicBezTo>
                  <a:pt x="36" y="60"/>
                  <a:pt x="35" y="61"/>
                  <a:pt x="34" y="62"/>
                </a:cubicBezTo>
                <a:cubicBezTo>
                  <a:pt x="25" y="70"/>
                  <a:pt x="25" y="70"/>
                  <a:pt x="25" y="70"/>
                </a:cubicBezTo>
                <a:cubicBezTo>
                  <a:pt x="24" y="72"/>
                  <a:pt x="24" y="73"/>
                  <a:pt x="24" y="75"/>
                </a:cubicBezTo>
                <a:cubicBezTo>
                  <a:pt x="24" y="76"/>
                  <a:pt x="24" y="78"/>
                  <a:pt x="25" y="7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61" y="114"/>
                  <a:pt x="62" y="115"/>
                  <a:pt x="64" y="115"/>
                </a:cubicBezTo>
                <a:cubicBezTo>
                  <a:pt x="65" y="115"/>
                  <a:pt x="67" y="114"/>
                  <a:pt x="68" y="113"/>
                </a:cubicBezTo>
                <a:cubicBezTo>
                  <a:pt x="119" y="62"/>
                  <a:pt x="119" y="62"/>
                  <a:pt x="119" y="62"/>
                </a:cubicBezTo>
                <a:cubicBezTo>
                  <a:pt x="121" y="61"/>
                  <a:pt x="121" y="59"/>
                  <a:pt x="121" y="5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33639"/>
              </a:solidFill>
            </a:endParaRPr>
          </a:p>
        </p:txBody>
      </p:sp>
      <p:sp>
        <p:nvSpPr>
          <p:cNvPr id="21" name="Freeform 88"/>
          <p:cNvSpPr>
            <a:spLocks noEditPoints="1"/>
          </p:cNvSpPr>
          <p:nvPr/>
        </p:nvSpPr>
        <p:spPr bwMode="auto">
          <a:xfrm>
            <a:off x="5884945" y="3726618"/>
            <a:ext cx="214397" cy="216632"/>
          </a:xfrm>
          <a:custGeom>
            <a:avLst/>
            <a:gdLst>
              <a:gd name="T0" fmla="*/ 135 w 145"/>
              <a:gd name="T1" fmla="*/ 37 h 146"/>
              <a:gd name="T2" fmla="*/ 145 w 145"/>
              <a:gd name="T3" fmla="*/ 73 h 146"/>
              <a:gd name="T4" fmla="*/ 135 w 145"/>
              <a:gd name="T5" fmla="*/ 109 h 146"/>
              <a:gd name="T6" fmla="*/ 109 w 145"/>
              <a:gd name="T7" fmla="*/ 136 h 146"/>
              <a:gd name="T8" fmla="*/ 72 w 145"/>
              <a:gd name="T9" fmla="*/ 146 h 146"/>
              <a:gd name="T10" fmla="*/ 36 w 145"/>
              <a:gd name="T11" fmla="*/ 136 h 146"/>
              <a:gd name="T12" fmla="*/ 9 w 145"/>
              <a:gd name="T13" fmla="*/ 109 h 146"/>
              <a:gd name="T14" fmla="*/ 0 w 145"/>
              <a:gd name="T15" fmla="*/ 73 h 146"/>
              <a:gd name="T16" fmla="*/ 9 w 145"/>
              <a:gd name="T17" fmla="*/ 37 h 146"/>
              <a:gd name="T18" fmla="*/ 36 w 145"/>
              <a:gd name="T19" fmla="*/ 10 h 146"/>
              <a:gd name="T20" fmla="*/ 72 w 145"/>
              <a:gd name="T21" fmla="*/ 0 h 146"/>
              <a:gd name="T22" fmla="*/ 109 w 145"/>
              <a:gd name="T23" fmla="*/ 10 h 146"/>
              <a:gd name="T24" fmla="*/ 135 w 145"/>
              <a:gd name="T25" fmla="*/ 37 h 146"/>
              <a:gd name="T26" fmla="*/ 121 w 145"/>
              <a:gd name="T27" fmla="*/ 58 h 146"/>
              <a:gd name="T28" fmla="*/ 119 w 145"/>
              <a:gd name="T29" fmla="*/ 53 h 146"/>
              <a:gd name="T30" fmla="*/ 111 w 145"/>
              <a:gd name="T31" fmla="*/ 45 h 146"/>
              <a:gd name="T32" fmla="*/ 107 w 145"/>
              <a:gd name="T33" fmla="*/ 43 h 146"/>
              <a:gd name="T34" fmla="*/ 102 w 145"/>
              <a:gd name="T35" fmla="*/ 45 h 146"/>
              <a:gd name="T36" fmla="*/ 64 w 145"/>
              <a:gd name="T37" fmla="*/ 83 h 146"/>
              <a:gd name="T38" fmla="*/ 42 w 145"/>
              <a:gd name="T39" fmla="*/ 62 h 146"/>
              <a:gd name="T40" fmla="*/ 38 w 145"/>
              <a:gd name="T41" fmla="*/ 60 h 146"/>
              <a:gd name="T42" fmla="*/ 34 w 145"/>
              <a:gd name="T43" fmla="*/ 62 h 146"/>
              <a:gd name="T44" fmla="*/ 25 w 145"/>
              <a:gd name="T45" fmla="*/ 70 h 146"/>
              <a:gd name="T46" fmla="*/ 24 w 145"/>
              <a:gd name="T47" fmla="*/ 75 h 146"/>
              <a:gd name="T48" fmla="*/ 25 w 145"/>
              <a:gd name="T49" fmla="*/ 79 h 146"/>
              <a:gd name="T50" fmla="*/ 59 w 145"/>
              <a:gd name="T51" fmla="*/ 113 h 146"/>
              <a:gd name="T52" fmla="*/ 64 w 145"/>
              <a:gd name="T53" fmla="*/ 115 h 146"/>
              <a:gd name="T54" fmla="*/ 68 w 145"/>
              <a:gd name="T55" fmla="*/ 113 h 146"/>
              <a:gd name="T56" fmla="*/ 119 w 145"/>
              <a:gd name="T57" fmla="*/ 62 h 146"/>
              <a:gd name="T58" fmla="*/ 121 w 145"/>
              <a:gd name="T59" fmla="*/ 5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5" h="146">
                <a:moveTo>
                  <a:pt x="135" y="37"/>
                </a:moveTo>
                <a:cubicBezTo>
                  <a:pt x="142" y="48"/>
                  <a:pt x="145" y="60"/>
                  <a:pt x="145" y="73"/>
                </a:cubicBezTo>
                <a:cubicBezTo>
                  <a:pt x="145" y="86"/>
                  <a:pt x="142" y="98"/>
                  <a:pt x="135" y="109"/>
                </a:cubicBezTo>
                <a:cubicBezTo>
                  <a:pt x="129" y="121"/>
                  <a:pt x="120" y="129"/>
                  <a:pt x="109" y="136"/>
                </a:cubicBezTo>
                <a:cubicBezTo>
                  <a:pt x="98" y="142"/>
                  <a:pt x="85" y="146"/>
                  <a:pt x="72" y="146"/>
                </a:cubicBezTo>
                <a:cubicBezTo>
                  <a:pt x="59" y="146"/>
                  <a:pt x="47" y="142"/>
                  <a:pt x="36" y="136"/>
                </a:cubicBezTo>
                <a:cubicBezTo>
                  <a:pt x="25" y="129"/>
                  <a:pt x="16" y="121"/>
                  <a:pt x="9" y="109"/>
                </a:cubicBezTo>
                <a:cubicBezTo>
                  <a:pt x="3" y="98"/>
                  <a:pt x="0" y="86"/>
                  <a:pt x="0" y="73"/>
                </a:cubicBezTo>
                <a:cubicBezTo>
                  <a:pt x="0" y="60"/>
                  <a:pt x="3" y="48"/>
                  <a:pt x="9" y="37"/>
                </a:cubicBezTo>
                <a:cubicBezTo>
                  <a:pt x="16" y="25"/>
                  <a:pt x="25" y="17"/>
                  <a:pt x="36" y="10"/>
                </a:cubicBezTo>
                <a:cubicBezTo>
                  <a:pt x="47" y="4"/>
                  <a:pt x="59" y="0"/>
                  <a:pt x="72" y="0"/>
                </a:cubicBezTo>
                <a:cubicBezTo>
                  <a:pt x="85" y="0"/>
                  <a:pt x="98" y="4"/>
                  <a:pt x="109" y="10"/>
                </a:cubicBezTo>
                <a:cubicBezTo>
                  <a:pt x="120" y="17"/>
                  <a:pt x="129" y="25"/>
                  <a:pt x="135" y="37"/>
                </a:cubicBezTo>
                <a:close/>
                <a:moveTo>
                  <a:pt x="121" y="58"/>
                </a:moveTo>
                <a:cubicBezTo>
                  <a:pt x="121" y="56"/>
                  <a:pt x="121" y="54"/>
                  <a:pt x="119" y="53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0" y="44"/>
                  <a:pt x="108" y="43"/>
                  <a:pt x="107" y="43"/>
                </a:cubicBezTo>
                <a:cubicBezTo>
                  <a:pt x="105" y="43"/>
                  <a:pt x="103" y="44"/>
                  <a:pt x="102" y="45"/>
                </a:cubicBezTo>
                <a:cubicBezTo>
                  <a:pt x="64" y="83"/>
                  <a:pt x="64" y="83"/>
                  <a:pt x="64" y="83"/>
                </a:cubicBezTo>
                <a:cubicBezTo>
                  <a:pt x="42" y="62"/>
                  <a:pt x="42" y="62"/>
                  <a:pt x="42" y="62"/>
                </a:cubicBezTo>
                <a:cubicBezTo>
                  <a:pt x="41" y="61"/>
                  <a:pt x="40" y="60"/>
                  <a:pt x="38" y="60"/>
                </a:cubicBezTo>
                <a:cubicBezTo>
                  <a:pt x="36" y="60"/>
                  <a:pt x="35" y="61"/>
                  <a:pt x="34" y="62"/>
                </a:cubicBezTo>
                <a:cubicBezTo>
                  <a:pt x="25" y="70"/>
                  <a:pt x="25" y="70"/>
                  <a:pt x="25" y="70"/>
                </a:cubicBezTo>
                <a:cubicBezTo>
                  <a:pt x="24" y="72"/>
                  <a:pt x="24" y="73"/>
                  <a:pt x="24" y="75"/>
                </a:cubicBezTo>
                <a:cubicBezTo>
                  <a:pt x="24" y="76"/>
                  <a:pt x="24" y="78"/>
                  <a:pt x="25" y="7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61" y="114"/>
                  <a:pt x="62" y="115"/>
                  <a:pt x="64" y="115"/>
                </a:cubicBezTo>
                <a:cubicBezTo>
                  <a:pt x="65" y="115"/>
                  <a:pt x="67" y="114"/>
                  <a:pt x="68" y="113"/>
                </a:cubicBezTo>
                <a:cubicBezTo>
                  <a:pt x="119" y="62"/>
                  <a:pt x="119" y="62"/>
                  <a:pt x="119" y="62"/>
                </a:cubicBezTo>
                <a:cubicBezTo>
                  <a:pt x="121" y="61"/>
                  <a:pt x="121" y="59"/>
                  <a:pt x="121" y="5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33639"/>
              </a:solidFill>
            </a:endParaRPr>
          </a:p>
        </p:txBody>
      </p:sp>
      <p:sp>
        <p:nvSpPr>
          <p:cNvPr id="22" name="Freeform 88"/>
          <p:cNvSpPr>
            <a:spLocks noEditPoints="1"/>
          </p:cNvSpPr>
          <p:nvPr/>
        </p:nvSpPr>
        <p:spPr bwMode="auto">
          <a:xfrm>
            <a:off x="5884944" y="4498190"/>
            <a:ext cx="214397" cy="216632"/>
          </a:xfrm>
          <a:custGeom>
            <a:avLst/>
            <a:gdLst>
              <a:gd name="T0" fmla="*/ 135 w 145"/>
              <a:gd name="T1" fmla="*/ 37 h 146"/>
              <a:gd name="T2" fmla="*/ 145 w 145"/>
              <a:gd name="T3" fmla="*/ 73 h 146"/>
              <a:gd name="T4" fmla="*/ 135 w 145"/>
              <a:gd name="T5" fmla="*/ 109 h 146"/>
              <a:gd name="T6" fmla="*/ 109 w 145"/>
              <a:gd name="T7" fmla="*/ 136 h 146"/>
              <a:gd name="T8" fmla="*/ 72 w 145"/>
              <a:gd name="T9" fmla="*/ 146 h 146"/>
              <a:gd name="T10" fmla="*/ 36 w 145"/>
              <a:gd name="T11" fmla="*/ 136 h 146"/>
              <a:gd name="T12" fmla="*/ 9 w 145"/>
              <a:gd name="T13" fmla="*/ 109 h 146"/>
              <a:gd name="T14" fmla="*/ 0 w 145"/>
              <a:gd name="T15" fmla="*/ 73 h 146"/>
              <a:gd name="T16" fmla="*/ 9 w 145"/>
              <a:gd name="T17" fmla="*/ 37 h 146"/>
              <a:gd name="T18" fmla="*/ 36 w 145"/>
              <a:gd name="T19" fmla="*/ 10 h 146"/>
              <a:gd name="T20" fmla="*/ 72 w 145"/>
              <a:gd name="T21" fmla="*/ 0 h 146"/>
              <a:gd name="T22" fmla="*/ 109 w 145"/>
              <a:gd name="T23" fmla="*/ 10 h 146"/>
              <a:gd name="T24" fmla="*/ 135 w 145"/>
              <a:gd name="T25" fmla="*/ 37 h 146"/>
              <a:gd name="T26" fmla="*/ 121 w 145"/>
              <a:gd name="T27" fmla="*/ 58 h 146"/>
              <a:gd name="T28" fmla="*/ 119 w 145"/>
              <a:gd name="T29" fmla="*/ 53 h 146"/>
              <a:gd name="T30" fmla="*/ 111 w 145"/>
              <a:gd name="T31" fmla="*/ 45 h 146"/>
              <a:gd name="T32" fmla="*/ 107 w 145"/>
              <a:gd name="T33" fmla="*/ 43 h 146"/>
              <a:gd name="T34" fmla="*/ 102 w 145"/>
              <a:gd name="T35" fmla="*/ 45 h 146"/>
              <a:gd name="T36" fmla="*/ 64 w 145"/>
              <a:gd name="T37" fmla="*/ 83 h 146"/>
              <a:gd name="T38" fmla="*/ 42 w 145"/>
              <a:gd name="T39" fmla="*/ 62 h 146"/>
              <a:gd name="T40" fmla="*/ 38 w 145"/>
              <a:gd name="T41" fmla="*/ 60 h 146"/>
              <a:gd name="T42" fmla="*/ 34 w 145"/>
              <a:gd name="T43" fmla="*/ 62 h 146"/>
              <a:gd name="T44" fmla="*/ 25 w 145"/>
              <a:gd name="T45" fmla="*/ 70 h 146"/>
              <a:gd name="T46" fmla="*/ 24 w 145"/>
              <a:gd name="T47" fmla="*/ 75 h 146"/>
              <a:gd name="T48" fmla="*/ 25 w 145"/>
              <a:gd name="T49" fmla="*/ 79 h 146"/>
              <a:gd name="T50" fmla="*/ 59 w 145"/>
              <a:gd name="T51" fmla="*/ 113 h 146"/>
              <a:gd name="T52" fmla="*/ 64 w 145"/>
              <a:gd name="T53" fmla="*/ 115 h 146"/>
              <a:gd name="T54" fmla="*/ 68 w 145"/>
              <a:gd name="T55" fmla="*/ 113 h 146"/>
              <a:gd name="T56" fmla="*/ 119 w 145"/>
              <a:gd name="T57" fmla="*/ 62 h 146"/>
              <a:gd name="T58" fmla="*/ 121 w 145"/>
              <a:gd name="T59" fmla="*/ 5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5" h="146">
                <a:moveTo>
                  <a:pt x="135" y="37"/>
                </a:moveTo>
                <a:cubicBezTo>
                  <a:pt x="142" y="48"/>
                  <a:pt x="145" y="60"/>
                  <a:pt x="145" y="73"/>
                </a:cubicBezTo>
                <a:cubicBezTo>
                  <a:pt x="145" y="86"/>
                  <a:pt x="142" y="98"/>
                  <a:pt x="135" y="109"/>
                </a:cubicBezTo>
                <a:cubicBezTo>
                  <a:pt x="129" y="121"/>
                  <a:pt x="120" y="129"/>
                  <a:pt x="109" y="136"/>
                </a:cubicBezTo>
                <a:cubicBezTo>
                  <a:pt x="98" y="142"/>
                  <a:pt x="85" y="146"/>
                  <a:pt x="72" y="146"/>
                </a:cubicBezTo>
                <a:cubicBezTo>
                  <a:pt x="59" y="146"/>
                  <a:pt x="47" y="142"/>
                  <a:pt x="36" y="136"/>
                </a:cubicBezTo>
                <a:cubicBezTo>
                  <a:pt x="25" y="129"/>
                  <a:pt x="16" y="121"/>
                  <a:pt x="9" y="109"/>
                </a:cubicBezTo>
                <a:cubicBezTo>
                  <a:pt x="3" y="98"/>
                  <a:pt x="0" y="86"/>
                  <a:pt x="0" y="73"/>
                </a:cubicBezTo>
                <a:cubicBezTo>
                  <a:pt x="0" y="60"/>
                  <a:pt x="3" y="48"/>
                  <a:pt x="9" y="37"/>
                </a:cubicBezTo>
                <a:cubicBezTo>
                  <a:pt x="16" y="25"/>
                  <a:pt x="25" y="17"/>
                  <a:pt x="36" y="10"/>
                </a:cubicBezTo>
                <a:cubicBezTo>
                  <a:pt x="47" y="4"/>
                  <a:pt x="59" y="0"/>
                  <a:pt x="72" y="0"/>
                </a:cubicBezTo>
                <a:cubicBezTo>
                  <a:pt x="85" y="0"/>
                  <a:pt x="98" y="4"/>
                  <a:pt x="109" y="10"/>
                </a:cubicBezTo>
                <a:cubicBezTo>
                  <a:pt x="120" y="17"/>
                  <a:pt x="129" y="25"/>
                  <a:pt x="135" y="37"/>
                </a:cubicBezTo>
                <a:close/>
                <a:moveTo>
                  <a:pt x="121" y="58"/>
                </a:moveTo>
                <a:cubicBezTo>
                  <a:pt x="121" y="56"/>
                  <a:pt x="121" y="54"/>
                  <a:pt x="119" y="53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0" y="44"/>
                  <a:pt x="108" y="43"/>
                  <a:pt x="107" y="43"/>
                </a:cubicBezTo>
                <a:cubicBezTo>
                  <a:pt x="105" y="43"/>
                  <a:pt x="103" y="44"/>
                  <a:pt x="102" y="45"/>
                </a:cubicBezTo>
                <a:cubicBezTo>
                  <a:pt x="64" y="83"/>
                  <a:pt x="64" y="83"/>
                  <a:pt x="64" y="83"/>
                </a:cubicBezTo>
                <a:cubicBezTo>
                  <a:pt x="42" y="62"/>
                  <a:pt x="42" y="62"/>
                  <a:pt x="42" y="62"/>
                </a:cubicBezTo>
                <a:cubicBezTo>
                  <a:pt x="41" y="61"/>
                  <a:pt x="40" y="60"/>
                  <a:pt x="38" y="60"/>
                </a:cubicBezTo>
                <a:cubicBezTo>
                  <a:pt x="36" y="60"/>
                  <a:pt x="35" y="61"/>
                  <a:pt x="34" y="62"/>
                </a:cubicBezTo>
                <a:cubicBezTo>
                  <a:pt x="25" y="70"/>
                  <a:pt x="25" y="70"/>
                  <a:pt x="25" y="70"/>
                </a:cubicBezTo>
                <a:cubicBezTo>
                  <a:pt x="24" y="72"/>
                  <a:pt x="24" y="73"/>
                  <a:pt x="24" y="75"/>
                </a:cubicBezTo>
                <a:cubicBezTo>
                  <a:pt x="24" y="76"/>
                  <a:pt x="24" y="78"/>
                  <a:pt x="25" y="7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61" y="114"/>
                  <a:pt x="62" y="115"/>
                  <a:pt x="64" y="115"/>
                </a:cubicBezTo>
                <a:cubicBezTo>
                  <a:pt x="65" y="115"/>
                  <a:pt x="67" y="114"/>
                  <a:pt x="68" y="113"/>
                </a:cubicBezTo>
                <a:cubicBezTo>
                  <a:pt x="119" y="62"/>
                  <a:pt x="119" y="62"/>
                  <a:pt x="119" y="62"/>
                </a:cubicBezTo>
                <a:cubicBezTo>
                  <a:pt x="121" y="61"/>
                  <a:pt x="121" y="59"/>
                  <a:pt x="121" y="5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33639"/>
              </a:solidFill>
            </a:endParaRPr>
          </a:p>
        </p:txBody>
      </p:sp>
      <p:sp>
        <p:nvSpPr>
          <p:cNvPr id="23" name="Freeform 88"/>
          <p:cNvSpPr>
            <a:spLocks noEditPoints="1"/>
          </p:cNvSpPr>
          <p:nvPr/>
        </p:nvSpPr>
        <p:spPr bwMode="auto">
          <a:xfrm>
            <a:off x="5880667" y="5047023"/>
            <a:ext cx="214397" cy="216632"/>
          </a:xfrm>
          <a:custGeom>
            <a:avLst/>
            <a:gdLst>
              <a:gd name="T0" fmla="*/ 135 w 145"/>
              <a:gd name="T1" fmla="*/ 37 h 146"/>
              <a:gd name="T2" fmla="*/ 145 w 145"/>
              <a:gd name="T3" fmla="*/ 73 h 146"/>
              <a:gd name="T4" fmla="*/ 135 w 145"/>
              <a:gd name="T5" fmla="*/ 109 h 146"/>
              <a:gd name="T6" fmla="*/ 109 w 145"/>
              <a:gd name="T7" fmla="*/ 136 h 146"/>
              <a:gd name="T8" fmla="*/ 72 w 145"/>
              <a:gd name="T9" fmla="*/ 146 h 146"/>
              <a:gd name="T10" fmla="*/ 36 w 145"/>
              <a:gd name="T11" fmla="*/ 136 h 146"/>
              <a:gd name="T12" fmla="*/ 9 w 145"/>
              <a:gd name="T13" fmla="*/ 109 h 146"/>
              <a:gd name="T14" fmla="*/ 0 w 145"/>
              <a:gd name="T15" fmla="*/ 73 h 146"/>
              <a:gd name="T16" fmla="*/ 9 w 145"/>
              <a:gd name="T17" fmla="*/ 37 h 146"/>
              <a:gd name="T18" fmla="*/ 36 w 145"/>
              <a:gd name="T19" fmla="*/ 10 h 146"/>
              <a:gd name="T20" fmla="*/ 72 w 145"/>
              <a:gd name="T21" fmla="*/ 0 h 146"/>
              <a:gd name="T22" fmla="*/ 109 w 145"/>
              <a:gd name="T23" fmla="*/ 10 h 146"/>
              <a:gd name="T24" fmla="*/ 135 w 145"/>
              <a:gd name="T25" fmla="*/ 37 h 146"/>
              <a:gd name="T26" fmla="*/ 121 w 145"/>
              <a:gd name="T27" fmla="*/ 58 h 146"/>
              <a:gd name="T28" fmla="*/ 119 w 145"/>
              <a:gd name="T29" fmla="*/ 53 h 146"/>
              <a:gd name="T30" fmla="*/ 111 w 145"/>
              <a:gd name="T31" fmla="*/ 45 h 146"/>
              <a:gd name="T32" fmla="*/ 107 w 145"/>
              <a:gd name="T33" fmla="*/ 43 h 146"/>
              <a:gd name="T34" fmla="*/ 102 w 145"/>
              <a:gd name="T35" fmla="*/ 45 h 146"/>
              <a:gd name="T36" fmla="*/ 64 w 145"/>
              <a:gd name="T37" fmla="*/ 83 h 146"/>
              <a:gd name="T38" fmla="*/ 42 w 145"/>
              <a:gd name="T39" fmla="*/ 62 h 146"/>
              <a:gd name="T40" fmla="*/ 38 w 145"/>
              <a:gd name="T41" fmla="*/ 60 h 146"/>
              <a:gd name="T42" fmla="*/ 34 w 145"/>
              <a:gd name="T43" fmla="*/ 62 h 146"/>
              <a:gd name="T44" fmla="*/ 25 w 145"/>
              <a:gd name="T45" fmla="*/ 70 h 146"/>
              <a:gd name="T46" fmla="*/ 24 w 145"/>
              <a:gd name="T47" fmla="*/ 75 h 146"/>
              <a:gd name="T48" fmla="*/ 25 w 145"/>
              <a:gd name="T49" fmla="*/ 79 h 146"/>
              <a:gd name="T50" fmla="*/ 59 w 145"/>
              <a:gd name="T51" fmla="*/ 113 h 146"/>
              <a:gd name="T52" fmla="*/ 64 w 145"/>
              <a:gd name="T53" fmla="*/ 115 h 146"/>
              <a:gd name="T54" fmla="*/ 68 w 145"/>
              <a:gd name="T55" fmla="*/ 113 h 146"/>
              <a:gd name="T56" fmla="*/ 119 w 145"/>
              <a:gd name="T57" fmla="*/ 62 h 146"/>
              <a:gd name="T58" fmla="*/ 121 w 145"/>
              <a:gd name="T59" fmla="*/ 5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5" h="146">
                <a:moveTo>
                  <a:pt x="135" y="37"/>
                </a:moveTo>
                <a:cubicBezTo>
                  <a:pt x="142" y="48"/>
                  <a:pt x="145" y="60"/>
                  <a:pt x="145" y="73"/>
                </a:cubicBezTo>
                <a:cubicBezTo>
                  <a:pt x="145" y="86"/>
                  <a:pt x="142" y="98"/>
                  <a:pt x="135" y="109"/>
                </a:cubicBezTo>
                <a:cubicBezTo>
                  <a:pt x="129" y="121"/>
                  <a:pt x="120" y="129"/>
                  <a:pt x="109" y="136"/>
                </a:cubicBezTo>
                <a:cubicBezTo>
                  <a:pt x="98" y="142"/>
                  <a:pt x="85" y="146"/>
                  <a:pt x="72" y="146"/>
                </a:cubicBezTo>
                <a:cubicBezTo>
                  <a:pt x="59" y="146"/>
                  <a:pt x="47" y="142"/>
                  <a:pt x="36" y="136"/>
                </a:cubicBezTo>
                <a:cubicBezTo>
                  <a:pt x="25" y="129"/>
                  <a:pt x="16" y="121"/>
                  <a:pt x="9" y="109"/>
                </a:cubicBezTo>
                <a:cubicBezTo>
                  <a:pt x="3" y="98"/>
                  <a:pt x="0" y="86"/>
                  <a:pt x="0" y="73"/>
                </a:cubicBezTo>
                <a:cubicBezTo>
                  <a:pt x="0" y="60"/>
                  <a:pt x="3" y="48"/>
                  <a:pt x="9" y="37"/>
                </a:cubicBezTo>
                <a:cubicBezTo>
                  <a:pt x="16" y="25"/>
                  <a:pt x="25" y="17"/>
                  <a:pt x="36" y="10"/>
                </a:cubicBezTo>
                <a:cubicBezTo>
                  <a:pt x="47" y="4"/>
                  <a:pt x="59" y="0"/>
                  <a:pt x="72" y="0"/>
                </a:cubicBezTo>
                <a:cubicBezTo>
                  <a:pt x="85" y="0"/>
                  <a:pt x="98" y="4"/>
                  <a:pt x="109" y="10"/>
                </a:cubicBezTo>
                <a:cubicBezTo>
                  <a:pt x="120" y="17"/>
                  <a:pt x="129" y="25"/>
                  <a:pt x="135" y="37"/>
                </a:cubicBezTo>
                <a:close/>
                <a:moveTo>
                  <a:pt x="121" y="58"/>
                </a:moveTo>
                <a:cubicBezTo>
                  <a:pt x="121" y="56"/>
                  <a:pt x="121" y="54"/>
                  <a:pt x="119" y="53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0" y="44"/>
                  <a:pt x="108" y="43"/>
                  <a:pt x="107" y="43"/>
                </a:cubicBezTo>
                <a:cubicBezTo>
                  <a:pt x="105" y="43"/>
                  <a:pt x="103" y="44"/>
                  <a:pt x="102" y="45"/>
                </a:cubicBezTo>
                <a:cubicBezTo>
                  <a:pt x="64" y="83"/>
                  <a:pt x="64" y="83"/>
                  <a:pt x="64" y="83"/>
                </a:cubicBezTo>
                <a:cubicBezTo>
                  <a:pt x="42" y="62"/>
                  <a:pt x="42" y="62"/>
                  <a:pt x="42" y="62"/>
                </a:cubicBezTo>
                <a:cubicBezTo>
                  <a:pt x="41" y="61"/>
                  <a:pt x="40" y="60"/>
                  <a:pt x="38" y="60"/>
                </a:cubicBezTo>
                <a:cubicBezTo>
                  <a:pt x="36" y="60"/>
                  <a:pt x="35" y="61"/>
                  <a:pt x="34" y="62"/>
                </a:cubicBezTo>
                <a:cubicBezTo>
                  <a:pt x="25" y="70"/>
                  <a:pt x="25" y="70"/>
                  <a:pt x="25" y="70"/>
                </a:cubicBezTo>
                <a:cubicBezTo>
                  <a:pt x="24" y="72"/>
                  <a:pt x="24" y="73"/>
                  <a:pt x="24" y="75"/>
                </a:cubicBezTo>
                <a:cubicBezTo>
                  <a:pt x="24" y="76"/>
                  <a:pt x="24" y="78"/>
                  <a:pt x="25" y="7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61" y="114"/>
                  <a:pt x="62" y="115"/>
                  <a:pt x="64" y="115"/>
                </a:cubicBezTo>
                <a:cubicBezTo>
                  <a:pt x="65" y="115"/>
                  <a:pt x="67" y="114"/>
                  <a:pt x="68" y="113"/>
                </a:cubicBezTo>
                <a:cubicBezTo>
                  <a:pt x="119" y="62"/>
                  <a:pt x="119" y="62"/>
                  <a:pt x="119" y="62"/>
                </a:cubicBezTo>
                <a:cubicBezTo>
                  <a:pt x="121" y="61"/>
                  <a:pt x="121" y="59"/>
                  <a:pt x="121" y="5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33639"/>
              </a:solidFill>
            </a:endParaRPr>
          </a:p>
        </p:txBody>
      </p:sp>
      <p:sp>
        <p:nvSpPr>
          <p:cNvPr id="24" name="Freeform 88"/>
          <p:cNvSpPr>
            <a:spLocks noEditPoints="1"/>
          </p:cNvSpPr>
          <p:nvPr/>
        </p:nvSpPr>
        <p:spPr bwMode="auto">
          <a:xfrm>
            <a:off x="5880667" y="5824702"/>
            <a:ext cx="214397" cy="216632"/>
          </a:xfrm>
          <a:custGeom>
            <a:avLst/>
            <a:gdLst>
              <a:gd name="T0" fmla="*/ 135 w 145"/>
              <a:gd name="T1" fmla="*/ 37 h 146"/>
              <a:gd name="T2" fmla="*/ 145 w 145"/>
              <a:gd name="T3" fmla="*/ 73 h 146"/>
              <a:gd name="T4" fmla="*/ 135 w 145"/>
              <a:gd name="T5" fmla="*/ 109 h 146"/>
              <a:gd name="T6" fmla="*/ 109 w 145"/>
              <a:gd name="T7" fmla="*/ 136 h 146"/>
              <a:gd name="T8" fmla="*/ 72 w 145"/>
              <a:gd name="T9" fmla="*/ 146 h 146"/>
              <a:gd name="T10" fmla="*/ 36 w 145"/>
              <a:gd name="T11" fmla="*/ 136 h 146"/>
              <a:gd name="T12" fmla="*/ 9 w 145"/>
              <a:gd name="T13" fmla="*/ 109 h 146"/>
              <a:gd name="T14" fmla="*/ 0 w 145"/>
              <a:gd name="T15" fmla="*/ 73 h 146"/>
              <a:gd name="T16" fmla="*/ 9 w 145"/>
              <a:gd name="T17" fmla="*/ 37 h 146"/>
              <a:gd name="T18" fmla="*/ 36 w 145"/>
              <a:gd name="T19" fmla="*/ 10 h 146"/>
              <a:gd name="T20" fmla="*/ 72 w 145"/>
              <a:gd name="T21" fmla="*/ 0 h 146"/>
              <a:gd name="T22" fmla="*/ 109 w 145"/>
              <a:gd name="T23" fmla="*/ 10 h 146"/>
              <a:gd name="T24" fmla="*/ 135 w 145"/>
              <a:gd name="T25" fmla="*/ 37 h 146"/>
              <a:gd name="T26" fmla="*/ 121 w 145"/>
              <a:gd name="T27" fmla="*/ 58 h 146"/>
              <a:gd name="T28" fmla="*/ 119 w 145"/>
              <a:gd name="T29" fmla="*/ 53 h 146"/>
              <a:gd name="T30" fmla="*/ 111 w 145"/>
              <a:gd name="T31" fmla="*/ 45 h 146"/>
              <a:gd name="T32" fmla="*/ 107 w 145"/>
              <a:gd name="T33" fmla="*/ 43 h 146"/>
              <a:gd name="T34" fmla="*/ 102 w 145"/>
              <a:gd name="T35" fmla="*/ 45 h 146"/>
              <a:gd name="T36" fmla="*/ 64 w 145"/>
              <a:gd name="T37" fmla="*/ 83 h 146"/>
              <a:gd name="T38" fmla="*/ 42 w 145"/>
              <a:gd name="T39" fmla="*/ 62 h 146"/>
              <a:gd name="T40" fmla="*/ 38 w 145"/>
              <a:gd name="T41" fmla="*/ 60 h 146"/>
              <a:gd name="T42" fmla="*/ 34 w 145"/>
              <a:gd name="T43" fmla="*/ 62 h 146"/>
              <a:gd name="T44" fmla="*/ 25 w 145"/>
              <a:gd name="T45" fmla="*/ 70 h 146"/>
              <a:gd name="T46" fmla="*/ 24 w 145"/>
              <a:gd name="T47" fmla="*/ 75 h 146"/>
              <a:gd name="T48" fmla="*/ 25 w 145"/>
              <a:gd name="T49" fmla="*/ 79 h 146"/>
              <a:gd name="T50" fmla="*/ 59 w 145"/>
              <a:gd name="T51" fmla="*/ 113 h 146"/>
              <a:gd name="T52" fmla="*/ 64 w 145"/>
              <a:gd name="T53" fmla="*/ 115 h 146"/>
              <a:gd name="T54" fmla="*/ 68 w 145"/>
              <a:gd name="T55" fmla="*/ 113 h 146"/>
              <a:gd name="T56" fmla="*/ 119 w 145"/>
              <a:gd name="T57" fmla="*/ 62 h 146"/>
              <a:gd name="T58" fmla="*/ 121 w 145"/>
              <a:gd name="T59" fmla="*/ 5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5" h="146">
                <a:moveTo>
                  <a:pt x="135" y="37"/>
                </a:moveTo>
                <a:cubicBezTo>
                  <a:pt x="142" y="48"/>
                  <a:pt x="145" y="60"/>
                  <a:pt x="145" y="73"/>
                </a:cubicBezTo>
                <a:cubicBezTo>
                  <a:pt x="145" y="86"/>
                  <a:pt x="142" y="98"/>
                  <a:pt x="135" y="109"/>
                </a:cubicBezTo>
                <a:cubicBezTo>
                  <a:pt x="129" y="121"/>
                  <a:pt x="120" y="129"/>
                  <a:pt x="109" y="136"/>
                </a:cubicBezTo>
                <a:cubicBezTo>
                  <a:pt x="98" y="142"/>
                  <a:pt x="85" y="146"/>
                  <a:pt x="72" y="146"/>
                </a:cubicBezTo>
                <a:cubicBezTo>
                  <a:pt x="59" y="146"/>
                  <a:pt x="47" y="142"/>
                  <a:pt x="36" y="136"/>
                </a:cubicBezTo>
                <a:cubicBezTo>
                  <a:pt x="25" y="129"/>
                  <a:pt x="16" y="121"/>
                  <a:pt x="9" y="109"/>
                </a:cubicBezTo>
                <a:cubicBezTo>
                  <a:pt x="3" y="98"/>
                  <a:pt x="0" y="86"/>
                  <a:pt x="0" y="73"/>
                </a:cubicBezTo>
                <a:cubicBezTo>
                  <a:pt x="0" y="60"/>
                  <a:pt x="3" y="48"/>
                  <a:pt x="9" y="37"/>
                </a:cubicBezTo>
                <a:cubicBezTo>
                  <a:pt x="16" y="25"/>
                  <a:pt x="25" y="17"/>
                  <a:pt x="36" y="10"/>
                </a:cubicBezTo>
                <a:cubicBezTo>
                  <a:pt x="47" y="4"/>
                  <a:pt x="59" y="0"/>
                  <a:pt x="72" y="0"/>
                </a:cubicBezTo>
                <a:cubicBezTo>
                  <a:pt x="85" y="0"/>
                  <a:pt x="98" y="4"/>
                  <a:pt x="109" y="10"/>
                </a:cubicBezTo>
                <a:cubicBezTo>
                  <a:pt x="120" y="17"/>
                  <a:pt x="129" y="25"/>
                  <a:pt x="135" y="37"/>
                </a:cubicBezTo>
                <a:close/>
                <a:moveTo>
                  <a:pt x="121" y="58"/>
                </a:moveTo>
                <a:cubicBezTo>
                  <a:pt x="121" y="56"/>
                  <a:pt x="121" y="54"/>
                  <a:pt x="119" y="53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0" y="44"/>
                  <a:pt x="108" y="43"/>
                  <a:pt x="107" y="43"/>
                </a:cubicBezTo>
                <a:cubicBezTo>
                  <a:pt x="105" y="43"/>
                  <a:pt x="103" y="44"/>
                  <a:pt x="102" y="45"/>
                </a:cubicBezTo>
                <a:cubicBezTo>
                  <a:pt x="64" y="83"/>
                  <a:pt x="64" y="83"/>
                  <a:pt x="64" y="83"/>
                </a:cubicBezTo>
                <a:cubicBezTo>
                  <a:pt x="42" y="62"/>
                  <a:pt x="42" y="62"/>
                  <a:pt x="42" y="62"/>
                </a:cubicBezTo>
                <a:cubicBezTo>
                  <a:pt x="41" y="61"/>
                  <a:pt x="40" y="60"/>
                  <a:pt x="38" y="60"/>
                </a:cubicBezTo>
                <a:cubicBezTo>
                  <a:pt x="36" y="60"/>
                  <a:pt x="35" y="61"/>
                  <a:pt x="34" y="62"/>
                </a:cubicBezTo>
                <a:cubicBezTo>
                  <a:pt x="25" y="70"/>
                  <a:pt x="25" y="70"/>
                  <a:pt x="25" y="70"/>
                </a:cubicBezTo>
                <a:cubicBezTo>
                  <a:pt x="24" y="72"/>
                  <a:pt x="24" y="73"/>
                  <a:pt x="24" y="75"/>
                </a:cubicBezTo>
                <a:cubicBezTo>
                  <a:pt x="24" y="76"/>
                  <a:pt x="24" y="78"/>
                  <a:pt x="25" y="7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61" y="114"/>
                  <a:pt x="62" y="115"/>
                  <a:pt x="64" y="115"/>
                </a:cubicBezTo>
                <a:cubicBezTo>
                  <a:pt x="65" y="115"/>
                  <a:pt x="67" y="114"/>
                  <a:pt x="68" y="113"/>
                </a:cubicBezTo>
                <a:cubicBezTo>
                  <a:pt x="119" y="62"/>
                  <a:pt x="119" y="62"/>
                  <a:pt x="119" y="62"/>
                </a:cubicBezTo>
                <a:cubicBezTo>
                  <a:pt x="121" y="61"/>
                  <a:pt x="121" y="59"/>
                  <a:pt x="121" y="5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33639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6111" y="1111143"/>
            <a:ext cx="11372931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позволит каждому сотруднику, согласно должности и уровню доступа к системе, самостоятельно настраивать отчетные формы 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дашборды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Данные, сформированные в системе при оформлении, согласовании, выдаче и проведения работ с НД отображаются в режиме онлайн на карте объекта 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дашбордах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так же могут быть оформлены в виде таблиц и отчетных форм.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6111" y="2566688"/>
            <a:ext cx="1939955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отчетов: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Рисунок 1" descr="логоблок с расшифровкой КИНЕФ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741" y="31048"/>
            <a:ext cx="10763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32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299A7FA-20E3-4A90-A495-685E038CEB1E}"/>
              </a:ext>
            </a:extLst>
          </p:cNvPr>
          <p:cNvSpPr/>
          <p:nvPr/>
        </p:nvSpPr>
        <p:spPr bwMode="auto">
          <a:xfrm>
            <a:off x="338743" y="230188"/>
            <a:ext cx="4842857" cy="720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5383F77-B13C-438F-9191-F5B9AAE0E7FB}"/>
              </a:ext>
            </a:extLst>
          </p:cNvPr>
          <p:cNvSpPr/>
          <p:nvPr/>
        </p:nvSpPr>
        <p:spPr bwMode="auto">
          <a:xfrm>
            <a:off x="153567" y="345889"/>
            <a:ext cx="370351" cy="488599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3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B44282-8653-47D0-818A-2B877C796964}"/>
              </a:ext>
            </a:extLst>
          </p:cNvPr>
          <p:cNvSpPr txBox="1"/>
          <p:nvPr/>
        </p:nvSpPr>
        <p:spPr>
          <a:xfrm>
            <a:off x="709094" y="405522"/>
            <a:ext cx="447250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just"/>
            <a:r>
              <a:rPr lang="ru-RU" dirty="0" smtClean="0"/>
              <a:t>Мобильные приложения (для </a:t>
            </a:r>
            <a:r>
              <a:rPr lang="en-US" dirty="0" smtClean="0"/>
              <a:t>iOS </a:t>
            </a:r>
            <a:r>
              <a:rPr lang="ru-RU" dirty="0" smtClean="0"/>
              <a:t>и </a:t>
            </a:r>
            <a:r>
              <a:rPr lang="en-US" dirty="0" smtClean="0"/>
              <a:t>Android</a:t>
            </a:r>
            <a:r>
              <a:rPr lang="ru-RU" dirty="0" smtClean="0"/>
              <a:t>)</a:t>
            </a:r>
            <a:endParaRPr lang="ru-RU" sz="1600" dirty="0">
              <a:ea typeface="Impact" charset="0"/>
              <a:cs typeface="Impact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742" y="1464750"/>
            <a:ext cx="10097610" cy="445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мобильной версии ЭНД к основному функционалу будут добавлены следующие функции: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удаленного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согласования,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том числе за пределами предприятия или непосредственно на рабочей площадке;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пользователей об определённых событиях, связанных с НД, отправкой всплывающих уведомлений на мобильные устройства и включением вибрации в мобильном телефоне;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Эффекты от внедрения: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248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ускорение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согласования и выдачи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НД</a:t>
            </a:r>
          </a:p>
          <a:p>
            <a:pPr marL="79248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в режиме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on-line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РПО на предприятии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Рисунок 1" descr="логоблок с расшифровкой КИНЕФ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187" y="5657418"/>
            <a:ext cx="10763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22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657</Words>
  <Application>Microsoft Office PowerPoint</Application>
  <PresentationFormat>Произвольный</PresentationFormat>
  <Paragraphs>118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Предпосылки</vt:lpstr>
      <vt:lpstr>Цели и задачи проекта</vt:lpstr>
      <vt:lpstr>Система «Электронный наряд-допуск»</vt:lpstr>
      <vt:lpstr>Преимущества электронной системы</vt:lpstr>
      <vt:lpstr>Расчет ожидаемого годового эффекта от внедрения проекта на ООО «Кинеф» </vt:lpstr>
      <vt:lpstr>Описание и эффекты от внедрения дополнительного функционала:</vt:lpstr>
      <vt:lpstr>Презентация PowerPoint</vt:lpstr>
      <vt:lpstr>Презентация PowerPoint</vt:lpstr>
    </vt:vector>
  </TitlesOfParts>
  <Company>Kinef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Дойняк Артем Викторович</dc:creator>
  <cp:lastModifiedBy>Диверт Кристина Сергеевна</cp:lastModifiedBy>
  <cp:revision>10</cp:revision>
  <dcterms:created xsi:type="dcterms:W3CDTF">2021-03-25T06:17:53Z</dcterms:created>
  <dcterms:modified xsi:type="dcterms:W3CDTF">2023-04-18T14:15:09Z</dcterms:modified>
</cp:coreProperties>
</file>