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39344" r:id="rId4"/>
    <p:sldId id="39143" r:id="rId5"/>
    <p:sldId id="39340" r:id="rId6"/>
    <p:sldId id="39342" r:id="rId7"/>
    <p:sldId id="39318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344" autoAdjust="0"/>
  </p:normalViewPr>
  <p:slideViewPr>
    <p:cSldViewPr snapToGrid="0">
      <p:cViewPr>
        <p:scale>
          <a:sx n="81" d="100"/>
          <a:sy n="81" d="100"/>
        </p:scale>
        <p:origin x="-40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148B-5016-438B-8470-1E61E3671230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A222-BBD8-4101-8949-E9224764D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1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3888" y="903288"/>
            <a:ext cx="5640387" cy="3173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88913" y="5364088"/>
            <a:ext cx="6480175" cy="1615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l </a:t>
            </a:r>
            <a:fld id="{E559B186-E8AF-4B83-83C3-B8551CB39F7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85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20700" y="903288"/>
            <a:ext cx="5641975" cy="3173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Важно по обратной связи по </a:t>
            </a:r>
            <a:r>
              <a:rPr lang="en-US" dirty="0"/>
              <a:t>Near Miss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881C8-0A97-411E-B072-AE873D6B8F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0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20700" y="903288"/>
            <a:ext cx="5641975" cy="3173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881C8-0A97-411E-B072-AE873D6B8F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6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4825" y="895350"/>
            <a:ext cx="5586413" cy="3143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4232" y="5313949"/>
            <a:ext cx="5767041" cy="320087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593"/>
              </a:spcAft>
            </a:pP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Ежегодно сотрудники проходят ряд обучений по </a:t>
            </a:r>
            <a:r>
              <a:rPr lang="en-U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HSE</a:t>
            </a: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необходимость которых регламентирована требованиями законодательства: инструктажи, обучения по ОТ, управлению грузоподъемными механизмами, первой помощи и другие. </a:t>
            </a:r>
            <a:r>
              <a:rPr lang="en-U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Safety mindset</a:t>
            </a:r>
            <a:r>
              <a:rPr lang="ru-RU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это первое необязательное обучение в области охраны труда, </a:t>
            </a: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 участию были приглашены сотрудники производства, мастера и начальники участков.</a:t>
            </a:r>
          </a:p>
          <a:p>
            <a:pPr marL="0" indent="0" algn="just">
              <a:lnSpc>
                <a:spcPct val="115000"/>
              </a:lnSpc>
              <a:spcAft>
                <a:spcPts val="593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Название «установка на безопасность / </a:t>
            </a:r>
            <a:r>
              <a:rPr lang="en-U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safety mindset</a:t>
            </a: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» полностью отражает содержание тренинга. Основная часть которого посвящена психологии небезопасного поведения человека: мы рассуждаем о нашем восприятии риска в ежедневно повторяющихся событиях, о нашем сознательном приуменьшении риска, мнимом ощущении подконтрольности ситуации и, зачастую, негативном влиянии опыта работы. </a:t>
            </a:r>
          </a:p>
          <a:p>
            <a:pPr marL="0" indent="0" algn="just">
              <a:lnSpc>
                <a:spcPct val="115000"/>
              </a:lnSpc>
              <a:spcAft>
                <a:spcPts val="593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ходе обучения мы стараемся вывести формулу «установки на безопасность» несмотря на подсознательные причины небезопасного поведения.</a:t>
            </a:r>
          </a:p>
          <a:p>
            <a:pPr marL="0" indent="0" algn="just">
              <a:lnSpc>
                <a:spcPct val="115000"/>
              </a:lnSpc>
              <a:spcAft>
                <a:spcPts val="593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заключительной части тренинга с сотрудниками разбираются основные уроки из инцидентов, произошедших в КБ 1520 и предприятиях Кнорр по всему миру.</a:t>
            </a:r>
          </a:p>
          <a:p>
            <a:pPr marL="0" indent="0" algn="just">
              <a:lnSpc>
                <a:spcPct val="115000"/>
              </a:lnSpc>
              <a:spcAft>
                <a:spcPts val="593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Тренинг построен в формате беседы с участниками и обменом личным опытом.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/>
              <a:t> l </a:t>
            </a:r>
            <a:fld id="{E559B186-E8AF-4B83-83C3-B8551CB39F7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6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.xml"/><Relationship Id="rId7" Type="http://schemas.openxmlformats.org/officeDocument/2006/relationships/image" Target="../media/image6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0.xml"/><Relationship Id="rId7" Type="http://schemas.openxmlformats.org/officeDocument/2006/relationships/image" Target="../media/image7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2.xml"/><Relationship Id="rId7" Type="http://schemas.openxmlformats.org/officeDocument/2006/relationships/image" Target="../media/image8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image" Target="../media/image9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.xml"/><Relationship Id="rId7" Type="http://schemas.openxmlformats.org/officeDocument/2006/relationships/image" Target="../media/image10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6.xml"/><Relationship Id="rId7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38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0DAB-2A84-8B7B-0E02-EAE83776D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B624C8-D3E9-5146-E605-87180454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9C8020-C613-628F-2322-34F4D74A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B0DFAA-FF10-D33A-9C3B-3DC4E6FD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1872AC-2ED1-0F25-29DC-174342E8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B910A-E6A8-2A0A-357C-8409FED9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24E9461-BD0D-7807-86A4-B0C728E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44A637-5F71-7CC9-7003-594D53DA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DFF63E-9FA1-F665-A086-8217AB8E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1AD58-C368-681B-41D4-95C796D3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8D162F-022D-8ACA-7592-F93963F60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CE594B-55F2-782D-57CD-9ADDBB60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9FDEE6-5C83-F036-8D0C-8F61E50B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BD1AA4-81FA-0796-1092-9F72379D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8DFF7E-F33B-5030-546F-23CA0ACA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1FD79B91-C7C4-4358-BF5F-4CAA51A515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85109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1FD79B91-C7C4-4358-BF5F-4CAA51A51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9A63F5E5-B834-4BEB-8475-51F2F05284C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A662267-31ED-45FC-9C2A-322AAC168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5"/>
            <a:ext cx="5403533" cy="494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B99B5A4-4419-4D75-A3CF-CEB39D1E3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1" name="Titel 24">
            <a:extLst>
              <a:ext uri="{FF2B5EF4-FFF2-40B4-BE49-F238E27FC236}">
                <a16:creationId xmlns:a16="http://schemas.microsoft.com/office/drawing/2014/main" xmlns="" id="{93AF02ED-8992-472B-A83F-3879D5B94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xmlns="" id="{EBF139A9-6E11-407E-8345-1249B572F6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8680B2B6-7B28-4E6E-A4BC-49C836670F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18460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xmlns="" id="{447F7689-313A-4036-A619-ABDAE09DAB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3769" y="1604433"/>
            <a:ext cx="5068800" cy="359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to edit Picture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4418F490-AE2E-4EC5-91BB-C7A9ED73D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31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Überschrift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048D011C-C2B6-4F56-87E4-CF503185E3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181232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048D011C-C2B6-4F56-87E4-CF503185E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1502C8E6-B760-4ED7-96AF-18F8286EBB6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301C5284-6F6B-4D39-BD49-2B338AFC35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99" y="1416151"/>
            <a:ext cx="11520000" cy="4701012"/>
          </a:xfrm>
          <a:prstGeom prst="rect">
            <a:avLst/>
          </a:prstGeom>
        </p:spPr>
        <p:txBody>
          <a:bodyPr/>
          <a:lstStyle>
            <a:lvl1pPr marL="237061" indent="-237061">
              <a:buSzPct val="100000"/>
              <a:buFont typeface="Wingdings 2" panose="05020102010507070707" pitchFamily="18" charset="2"/>
              <a:buChar char=""/>
              <a:defRPr/>
            </a:lvl1pPr>
            <a:lvl2pPr marL="482588" indent="-260344">
              <a:buFont typeface="Arial" panose="020B0604020202020204" pitchFamily="34" charset="0"/>
              <a:buChar char="−"/>
              <a:defRPr/>
            </a:lvl2pPr>
            <a:lvl3pPr marL="717533" indent="-234945">
              <a:buFont typeface="Arial" panose="020B0604020202020204" pitchFamily="34" charset="0"/>
              <a:buChar char="−"/>
              <a:defRPr/>
            </a:lvl3pPr>
            <a:lvl4pPr marL="954593" indent="-237061">
              <a:buFont typeface="Arial" panose="020B0604020202020204" pitchFamily="34" charset="0"/>
              <a:buChar char="−"/>
              <a:defRPr/>
            </a:lvl4pPr>
            <a:lvl5pPr marL="1200121" indent="-245527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xmlns="" id="{91B2CAD4-FEB9-4C1E-A471-E3A3F9A1F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2011" y="6576000"/>
            <a:ext cx="5244340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/>
              <a:t>KB1520- 06/21</a:t>
            </a:r>
            <a:endParaRPr lang="en-GB" dirty="0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xmlns="" id="{570C7D30-1B3D-4478-9E28-D826E7C79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523" y="6576000"/>
            <a:ext cx="384044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l </a:t>
            </a:r>
            <a:fld id="{32A3AFEB-C85B-47D1-BA73-3CD462239BF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60E8770-3A29-47CB-B0CA-391F2C00C18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6000" y="6526491"/>
            <a:ext cx="1606469" cy="24000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3123F4DF-29CB-4778-8BB2-4536C6771C5B}"/>
              </a:ext>
            </a:extLst>
          </p:cNvPr>
          <p:cNvCxnSpPr>
            <a:cxnSpLocks/>
          </p:cNvCxnSpPr>
          <p:nvPr userDrawn="1"/>
        </p:nvCxnSpPr>
        <p:spPr>
          <a:xfrm>
            <a:off x="-1611" y="643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1">
            <a:extLst>
              <a:ext uri="{FF2B5EF4-FFF2-40B4-BE49-F238E27FC236}">
                <a16:creationId xmlns:a16="http://schemas.microsoft.com/office/drawing/2014/main" xmlns="" id="{2727E23C-1A20-47C8-995A-B66A63655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6" y="595199"/>
            <a:ext cx="11520000" cy="724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Tagline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xmlns="" id="{863E644A-A167-4513-B4DC-D52304DA2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00" y="6192000"/>
            <a:ext cx="11520000" cy="19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441580" algn="l"/>
                <a:tab pos="883161" algn="l"/>
                <a:tab pos="1324742" algn="l"/>
              </a:tabLst>
              <a:defRPr sz="1067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lvl="0"/>
            <a:r>
              <a:rPr lang="de-DE" dirty="0" err="1"/>
              <a:t>footnotes</a:t>
            </a:r>
            <a:r>
              <a:rPr lang="de-DE" dirty="0"/>
              <a:t>/</a:t>
            </a:r>
            <a:r>
              <a:rPr lang="de-DE" dirty="0" err="1"/>
              <a:t>notes</a:t>
            </a:r>
            <a:r>
              <a:rPr lang="de-DE" dirty="0"/>
              <a:t>/source</a:t>
            </a:r>
          </a:p>
        </p:txBody>
      </p:sp>
    </p:spTree>
    <p:extLst>
      <p:ext uri="{BB962C8B-B14F-4D97-AF65-F5344CB8AC3E}">
        <p14:creationId xmlns:p14="http://schemas.microsoft.com/office/powerpoint/2010/main" val="31368901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80">
          <p15:clr>
            <a:srgbClr val="FBAE40"/>
          </p15:clr>
        </p15:guide>
        <p15:guide id="4" orient="horz" pos="3024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28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Überschrift/Inhalt/Subline/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A2CC66AD-D48E-4121-80A8-349018E6F9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668866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A2CC66AD-D48E-4121-80A8-349018E6F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513079C2-4052-4669-9662-6040169915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7" y="6192000"/>
            <a:ext cx="11520000" cy="19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sz="1067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lvl="0"/>
            <a:r>
              <a:rPr lang="de-DE" dirty="0" err="1"/>
              <a:t>footnotes</a:t>
            </a:r>
            <a:r>
              <a:rPr lang="de-DE" dirty="0"/>
              <a:t>/</a:t>
            </a:r>
            <a:r>
              <a:rPr lang="de-DE" dirty="0" err="1"/>
              <a:t>notes</a:t>
            </a:r>
            <a:r>
              <a:rPr lang="de-DE" dirty="0"/>
              <a:t>/source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36000" y="1416151"/>
            <a:ext cx="11520000" cy="35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00457E"/>
              </a:buClr>
              <a:buFont typeface="Arial" panose="020B0604020202020204" pitchFamily="34" charset="0"/>
              <a:buNone/>
              <a:defRPr sz="1867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6" name="Titelplatzhalter 1">
            <a:extLst>
              <a:ext uri="{FF2B5EF4-FFF2-40B4-BE49-F238E27FC236}">
                <a16:creationId xmlns:a16="http://schemas.microsoft.com/office/drawing/2014/main" xmlns="" id="{BAD16C8D-13F7-4056-8D31-D68FF9FC2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595199"/>
            <a:ext cx="115200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Tagline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xmlns="" id="{4534BB05-88F5-487D-A76C-04E4DFFD5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2011" y="6576000"/>
            <a:ext cx="5244340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/>
              <a:t>KB1520- 06/21</a:t>
            </a:r>
            <a:endParaRPr lang="en-GB" dirty="0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xmlns="" id="{50E0F691-464B-43B9-9E13-E038B0BF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523" y="6576000"/>
            <a:ext cx="384044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l </a:t>
            </a:r>
            <a:fld id="{32A3AFEB-C85B-47D1-BA73-3CD462239B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F285FE25-58BB-4FB4-8D6B-E65C9B7BCF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63200"/>
            <a:ext cx="11520000" cy="2688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12544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57E"/>
              </a:buClr>
              <a:buSzPct val="100000"/>
              <a:buFont typeface="Wingdings 2" panose="05020102010507070707" pitchFamily="18" charset="2"/>
              <a:buNone/>
              <a:tabLst/>
              <a:defRPr sz="1333"/>
            </a:lvl1pPr>
            <a:lvl2pPr marL="482588" indent="-260344">
              <a:buFont typeface="Arial" panose="020B0604020202020204" pitchFamily="34" charset="0"/>
              <a:buChar char="−"/>
              <a:defRPr/>
            </a:lvl2pPr>
            <a:lvl3pPr marL="717533" indent="-234945">
              <a:buFont typeface="Arial" panose="020B0604020202020204" pitchFamily="34" charset="0"/>
              <a:buChar char="−"/>
              <a:defRPr/>
            </a:lvl3pPr>
            <a:lvl4pPr marL="954593" indent="-237061">
              <a:buFont typeface="Arial" panose="020B0604020202020204" pitchFamily="34" charset="0"/>
              <a:buChar char="−"/>
              <a:defRPr/>
            </a:lvl4pPr>
            <a:lvl5pPr marL="1200121" indent="-245527">
              <a:buFont typeface="Arial" panose="020B0604020202020204" pitchFamily="34" charset="0"/>
              <a:buChar char="−"/>
              <a:defRPr/>
            </a:lvl5pPr>
          </a:lstStyle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57E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lang="en-GB" dirty="0"/>
              <a:t>segment title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xmlns="" id="{9B84AEC6-827A-4F6F-9F45-192F5F19C3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67" y="1870077"/>
            <a:ext cx="11520000" cy="42470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de-DE" dirty="0"/>
            </a:lvl5pPr>
          </a:lstStyle>
          <a:p>
            <a:pPr marL="237061" lvl="0" indent="-237061">
              <a:buSzPct val="100000"/>
              <a:buChar char=""/>
            </a:pPr>
            <a:r>
              <a:rPr lang="en-GB" dirty="0"/>
              <a:t>Click to edit Text</a:t>
            </a:r>
          </a:p>
          <a:p>
            <a:pPr marL="482588" lvl="1" indent="-260344">
              <a:buChar char="−"/>
            </a:pPr>
            <a:r>
              <a:rPr lang="en-GB" dirty="0"/>
              <a:t>Second level</a:t>
            </a:r>
          </a:p>
          <a:p>
            <a:pPr marL="717533" lvl="2" indent="-234945">
              <a:buChar char="−"/>
            </a:pPr>
            <a:r>
              <a:rPr lang="en-GB" dirty="0"/>
              <a:t>Third level</a:t>
            </a:r>
          </a:p>
          <a:p>
            <a:pPr marL="954593" lvl="3" indent="-237061">
              <a:buChar char="−"/>
            </a:pPr>
            <a:r>
              <a:rPr lang="en-GB" dirty="0"/>
              <a:t>Fourth level</a:t>
            </a:r>
          </a:p>
          <a:p>
            <a:pPr marL="1200121" lvl="4" indent="-245527">
              <a:buChar char="−"/>
            </a:pPr>
            <a:r>
              <a:rPr lang="en-GB" dirty="0"/>
              <a:t>Fifth level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871C1EA7-3351-4313-A7A1-3092EEB6CF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6000" y="6526491"/>
            <a:ext cx="1606469" cy="240000"/>
          </a:xfrm>
          <a:prstGeom prst="rect">
            <a:avLst/>
          </a:prstGeom>
        </p:spPr>
      </p:pic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28470CB0-05E1-48B8-ADEE-CE8EB8F084EE}"/>
              </a:ext>
            </a:extLst>
          </p:cNvPr>
          <p:cNvCxnSpPr>
            <a:cxnSpLocks/>
          </p:cNvCxnSpPr>
          <p:nvPr userDrawn="1"/>
        </p:nvCxnSpPr>
        <p:spPr>
          <a:xfrm>
            <a:off x="-1611" y="643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8999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80">
          <p15:clr>
            <a:srgbClr val="FBAE40"/>
          </p15:clr>
        </p15:guide>
        <p15:guide id="4" orient="horz" pos="882">
          <p15:clr>
            <a:srgbClr val="FBAE40"/>
          </p15:clr>
        </p15:guide>
        <p15:guide id="5" orient="horz" pos="3028">
          <p15:clr>
            <a:srgbClr val="FBAE40"/>
          </p15:clr>
        </p15:guide>
        <p15:guide id="6" orient="horz" pos="667">
          <p15:clr>
            <a:srgbClr val="FBAE40"/>
          </p15:clr>
        </p15:guide>
        <p15:guide id="7" orient="horz" pos="28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/Subline/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713D64F2-A048-41C0-9D0C-E9D51B3259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291869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713D64F2-A048-41C0-9D0C-E9D51B325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CE071765-C1AB-4F73-AF6F-938E65E2744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elplatzhalter 1">
            <a:extLst>
              <a:ext uri="{FF2B5EF4-FFF2-40B4-BE49-F238E27FC236}">
                <a16:creationId xmlns:a16="http://schemas.microsoft.com/office/drawing/2014/main" xmlns="" id="{BAD16C8D-13F7-4056-8D31-D68FF9FC2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595199"/>
            <a:ext cx="11520000" cy="724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Tagline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xmlns="" id="{2C6DC94D-1CFB-43C3-9C9B-71A84D8E8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2011" y="6576000"/>
            <a:ext cx="5244340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/>
              <a:t>KB1520- 06/21</a:t>
            </a:r>
            <a:endParaRPr lang="en-GB" dirty="0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xmlns="" id="{42653D4E-158B-44D2-93A9-3344707B6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523" y="6576000"/>
            <a:ext cx="384044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l </a:t>
            </a:r>
            <a:fld id="{32A3AFEB-C85B-47D1-BA73-3CD462239B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F3E93BD5-6DE3-4BD0-9671-2DB343DD7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99" y="6192000"/>
            <a:ext cx="11520000" cy="19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 typeface="Arial" panose="020B0604020202020204" pitchFamily="34" charset="0"/>
              <a:buNone/>
              <a:tabLst>
                <a:tab pos="441580" algn="l"/>
                <a:tab pos="883161" algn="l"/>
                <a:tab pos="1324742" algn="l"/>
              </a:tabLst>
              <a:defRPr sz="1067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lvl="0"/>
            <a:r>
              <a:rPr lang="de-DE" dirty="0" err="1"/>
              <a:t>footnotes</a:t>
            </a:r>
            <a:r>
              <a:rPr lang="de-DE" dirty="0"/>
              <a:t>/</a:t>
            </a:r>
            <a:r>
              <a:rPr lang="de-DE" dirty="0" err="1"/>
              <a:t>notes</a:t>
            </a:r>
            <a:r>
              <a:rPr lang="de-DE" dirty="0"/>
              <a:t>/source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5A0C8BA-F860-42B2-8B61-D5095B780F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6000" y="6526491"/>
            <a:ext cx="1606469" cy="240000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F98CD8E4-7420-4776-85DE-8F61FD1969E7}"/>
              </a:ext>
            </a:extLst>
          </p:cNvPr>
          <p:cNvCxnSpPr>
            <a:cxnSpLocks/>
          </p:cNvCxnSpPr>
          <p:nvPr userDrawn="1"/>
        </p:nvCxnSpPr>
        <p:spPr>
          <a:xfrm>
            <a:off x="-1611" y="643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>
            <a:extLst>
              <a:ext uri="{FF2B5EF4-FFF2-40B4-BE49-F238E27FC236}">
                <a16:creationId xmlns:a16="http://schemas.microsoft.com/office/drawing/2014/main" xmlns="" id="{F97EB997-A93B-446E-BF06-BA19382EFB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000" y="163200"/>
            <a:ext cx="11520000" cy="2688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12544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57E"/>
              </a:buClr>
              <a:buSzPct val="100000"/>
              <a:buFont typeface="Wingdings 2" panose="05020102010507070707" pitchFamily="18" charset="2"/>
              <a:buNone/>
              <a:tabLst/>
              <a:defRPr sz="1333"/>
            </a:lvl1pPr>
            <a:lvl2pPr marL="482588" indent="-260344">
              <a:buFont typeface="Arial" panose="020B0604020202020204" pitchFamily="34" charset="0"/>
              <a:buChar char="−"/>
              <a:defRPr/>
            </a:lvl2pPr>
            <a:lvl3pPr marL="717533" indent="-234945">
              <a:buFont typeface="Arial" panose="020B0604020202020204" pitchFamily="34" charset="0"/>
              <a:buChar char="−"/>
              <a:defRPr/>
            </a:lvl3pPr>
            <a:lvl4pPr marL="954593" indent="-237061">
              <a:buFont typeface="Arial" panose="020B0604020202020204" pitchFamily="34" charset="0"/>
              <a:buChar char="−"/>
              <a:defRPr/>
            </a:lvl4pPr>
            <a:lvl5pPr marL="1200121" indent="-245527">
              <a:buFont typeface="Arial" panose="020B0604020202020204" pitchFamily="34" charset="0"/>
              <a:buChar char="−"/>
              <a:defRPr/>
            </a:lvl5pPr>
          </a:lstStyle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57E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lang="en-GB" dirty="0"/>
              <a:t>segment title</a:t>
            </a:r>
          </a:p>
        </p:txBody>
      </p:sp>
    </p:spTree>
    <p:extLst>
      <p:ext uri="{BB962C8B-B14F-4D97-AF65-F5344CB8AC3E}">
        <p14:creationId xmlns:p14="http://schemas.microsoft.com/office/powerpoint/2010/main" val="11643555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024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28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Überschrift kombiniert Inhalt/Subline/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4641489D-8882-4F44-8E67-8A65662CEF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31968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4641489D-8882-4F44-8E67-8A65662CE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58A1FF64-2152-47E3-AED8-1C861B03786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xmlns="" id="{EB832BD7-13FB-498B-A590-B70A6DED8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2011" y="6576000"/>
            <a:ext cx="5244340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/>
              <a:t>KB1520- 06/21</a:t>
            </a:r>
            <a:endParaRPr lang="en-GB" dirty="0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xmlns="" id="{BD8E01DB-8CAC-4A4D-8237-4397B7484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523" y="6576000"/>
            <a:ext cx="384044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l </a:t>
            </a:r>
            <a:fld id="{32A3AFEB-C85B-47D1-BA73-3CD462239B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xmlns="" id="{EF7C58D0-B9E9-47AC-BB5E-26DA0BA82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67" y="163200"/>
            <a:ext cx="11520000" cy="2688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tabLst>
                <a:tab pos="441580" algn="l"/>
                <a:tab pos="883161" algn="l"/>
                <a:tab pos="1324742" algn="l"/>
              </a:tabLst>
              <a:defRPr sz="1333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lvl="0"/>
            <a:r>
              <a:rPr lang="en-GB" dirty="0"/>
              <a:t>segment title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380DBF53-9E69-4C8C-A66A-52C4CF6D9C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6000" y="6526491"/>
            <a:ext cx="1606469" cy="24000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54759B41-84CB-487A-AA15-A7EF87F45EB3}"/>
              </a:ext>
            </a:extLst>
          </p:cNvPr>
          <p:cNvCxnSpPr>
            <a:cxnSpLocks/>
          </p:cNvCxnSpPr>
          <p:nvPr userDrawn="1"/>
        </p:nvCxnSpPr>
        <p:spPr>
          <a:xfrm>
            <a:off x="-1611" y="643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1">
            <a:extLst>
              <a:ext uri="{FF2B5EF4-FFF2-40B4-BE49-F238E27FC236}">
                <a16:creationId xmlns:a16="http://schemas.microsoft.com/office/drawing/2014/main" xmlns="" id="{46269560-E5EF-4D05-A860-0BF9483707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99" y="1416151"/>
            <a:ext cx="11520000" cy="47010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en-GB" b="1" dirty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239178" indent="-239178">
              <a:buClr>
                <a:schemeClr val="tx2"/>
              </a:buClr>
              <a:buFont typeface="Wingdings 2" panose="05020102010507070707" pitchFamily="18" charset="2"/>
              <a:buChar char=""/>
              <a:defRPr lang="de-DE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472" indent="-241294">
              <a:buFont typeface="Arial" panose="020B0604020202020204" pitchFamily="34" charset="0"/>
              <a:buChar char="−"/>
              <a:defRPr/>
            </a:lvl4pPr>
            <a:lvl5pPr marL="719649" indent="-239178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en-GB" dirty="0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en-GB" dirty="0"/>
              <a:t>Fifth</a:t>
            </a:r>
            <a:r>
              <a:rPr lang="de-DE" dirty="0"/>
              <a:t> Level</a:t>
            </a: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xmlns="" id="{2AD3134F-A95D-458A-8572-5EF181998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595199"/>
            <a:ext cx="115200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Tagline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xmlns="" id="{A02FA44A-AD77-4087-A5CB-B6DB035975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1" y="6192000"/>
            <a:ext cx="11521567" cy="19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marR="0" indent="0" algn="l" defTabSz="112544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57E"/>
              </a:buClr>
              <a:buSzPct val="115000"/>
              <a:buFont typeface="Wingdings 2" panose="05020102010507070707" pitchFamily="18" charset="2"/>
              <a:buNone/>
              <a:tabLst/>
              <a:defRPr sz="1067" b="0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buNone/>
              <a:defRPr sz="1867"/>
            </a:lvl2pPr>
            <a:lvl3pPr marL="232828" indent="-222245">
              <a:spcBef>
                <a:spcPts val="400"/>
              </a:spcBef>
              <a:buClr>
                <a:srgbClr val="00457E"/>
              </a:buClr>
              <a:buFont typeface="Wingdings 2" panose="05020102010507070707" pitchFamily="18" charset="2"/>
              <a:buChar char=""/>
              <a:defRPr sz="1867"/>
            </a:lvl3pPr>
            <a:lvl4pPr marL="594769" indent="-319609">
              <a:spcBef>
                <a:spcPts val="400"/>
              </a:spcBef>
              <a:buFont typeface="Arial" panose="020B0604020202020204" pitchFamily="34" charset="0"/>
              <a:buChar char="−"/>
              <a:defRPr sz="1867"/>
            </a:lvl4pPr>
            <a:lvl5pPr marL="831830" indent="-237061">
              <a:spcBef>
                <a:spcPts val="400"/>
              </a:spcBef>
              <a:buFont typeface="Arial" panose="020B0604020202020204" pitchFamily="34" charset="0"/>
              <a:buChar char="−"/>
              <a:defRPr lang="de-DE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57E"/>
              </a:buClr>
              <a:buSzPct val="115000"/>
              <a:buFont typeface="Wingdings 2" panose="05020102010507070707" pitchFamily="18" charset="2"/>
              <a:buNone/>
              <a:tabLst/>
              <a:defRPr/>
            </a:pPr>
            <a:r>
              <a:rPr lang="de-DE" dirty="0" err="1"/>
              <a:t>footnotes</a:t>
            </a:r>
            <a:r>
              <a:rPr lang="de-DE" dirty="0"/>
              <a:t>/</a:t>
            </a:r>
            <a:r>
              <a:rPr lang="de-DE" dirty="0" err="1"/>
              <a:t>notes</a:t>
            </a:r>
            <a:r>
              <a:rPr lang="de-DE" dirty="0"/>
              <a:t>/source</a:t>
            </a:r>
          </a:p>
        </p:txBody>
      </p:sp>
    </p:spTree>
    <p:extLst>
      <p:ext uri="{BB962C8B-B14F-4D97-AF65-F5344CB8AC3E}">
        <p14:creationId xmlns:p14="http://schemas.microsoft.com/office/powerpoint/2010/main" val="393209821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667">
          <p15:clr>
            <a:srgbClr val="FBAE40"/>
          </p15:clr>
        </p15:guide>
        <p15:guide id="4" orient="horz" pos="3024">
          <p15:clr>
            <a:srgbClr val="FBAE40"/>
          </p15:clr>
        </p15:guide>
        <p15:guide id="5" orient="horz" pos="280">
          <p15:clr>
            <a:srgbClr val="FBAE40"/>
          </p15:clr>
        </p15:guide>
        <p15:guide id="6" orient="horz" pos="289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1FD79B91-C7C4-4358-BF5F-4CAA51A515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917894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1FD79B91-C7C4-4358-BF5F-4CAA51A51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9A63F5E5-B834-4BEB-8475-51F2F05284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A662267-31ED-45FC-9C2A-322AAC1688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5"/>
            <a:ext cx="5403533" cy="494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B99B5A4-4419-4D75-A3CF-CEB39D1E34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1" name="Titel 24">
            <a:extLst>
              <a:ext uri="{FF2B5EF4-FFF2-40B4-BE49-F238E27FC236}">
                <a16:creationId xmlns:a16="http://schemas.microsoft.com/office/drawing/2014/main" xmlns="" id="{93AF02ED-8992-472B-A83F-3879D5B94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xmlns="" id="{EBF139A9-6E11-407E-8345-1249B572F6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8680B2B6-7B28-4E6E-A4BC-49C836670F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xmlns="" id="{447F7689-313A-4036-A619-ABDAE09DAB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3769" y="1604433"/>
            <a:ext cx="5068800" cy="359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to edit Picture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4418F490-AE2E-4EC5-91BB-C7A9ED73DE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617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_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346DADFF-0784-48D5-A717-D190AA225C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66053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346DADFF-0784-48D5-A717-D190AA225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330A84BC-8D62-41FC-81C5-D3A8EB3147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33C0DC1A-2DCD-48E3-87B2-CB2CD0005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/>
          <a:stretch/>
        </p:blipFill>
        <p:spPr>
          <a:xfrm>
            <a:off x="6331200" y="1598400"/>
            <a:ext cx="5073600" cy="3619200"/>
          </a:xfrm>
          <a:prstGeom prst="rect">
            <a:avLst/>
          </a:prstGeom>
          <a:ln>
            <a:noFill/>
          </a:ln>
        </p:spPr>
      </p:pic>
      <p:sp>
        <p:nvSpPr>
          <p:cNvPr id="11" name="Titel 24">
            <a:extLst>
              <a:ext uri="{FF2B5EF4-FFF2-40B4-BE49-F238E27FC236}">
                <a16:creationId xmlns:a16="http://schemas.microsoft.com/office/drawing/2014/main" xmlns="" id="{93AF02ED-8992-472B-A83F-3879D5B94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F3A56EC-C18A-4527-A67C-14DCE6271E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30ED2138-8F5D-48A9-935F-B08BA37D6A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F18D2163-3C55-4867-802B-FDB40AFF7A0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xmlns="" id="{FFE8EBA2-1783-477E-8D5D-D9723F1D4B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xmlns="" id="{CF76785B-8B06-48BD-A0E7-E982525F0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1185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_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68888A9E-C46B-40DD-81AE-1B0158E4F0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936324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68888A9E-C46B-40DD-81AE-1B0158E4F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AA811EE3-143C-45B6-B380-4C3D05EBB4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10921FE-A788-4473-BAF3-3AB4DB72C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/>
          <a:stretch/>
        </p:blipFill>
        <p:spPr>
          <a:xfrm>
            <a:off x="6331200" y="1598400"/>
            <a:ext cx="5073600" cy="3619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C1DBB86-A656-4227-8FF1-0FE34A9AE2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9AA6D0BC-E993-4CE9-A02E-8ABAFE627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1" name="Titel 24">
            <a:extLst>
              <a:ext uri="{FF2B5EF4-FFF2-40B4-BE49-F238E27FC236}">
                <a16:creationId xmlns:a16="http://schemas.microsoft.com/office/drawing/2014/main" xmlns="" id="{289664C6-94D9-42AA-A48F-57DE99D28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3E8CA94A-CCF3-4FF8-BB30-BD1D1174A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5DA28F23-2E99-47DC-8597-69382FF19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1D0B54BE-4600-4669-9168-3EA921B26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3072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2E1F6E-7649-F2C9-F0B9-E2BB15C7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6138B7-CE42-913A-0109-A3E1B6720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40CAA-87B0-9A08-FFFD-F2110731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92B358-6032-DD71-E6EC-DB5B0D7A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847814-A87C-F326-256D-9EBB23DF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_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2D3EE7A0-36B4-4C68-8207-C93FC31A1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472054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2D3EE7A0-36B4-4C68-8207-C93FC31A1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8596DCAB-69B6-4CE9-BAAB-BD1CEC46D8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73B909C-E3F6-45F9-B506-F4C3BAFBA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5350"/>
          <a:stretch/>
        </p:blipFill>
        <p:spPr>
          <a:xfrm>
            <a:off x="6331200" y="1598400"/>
            <a:ext cx="5073600" cy="3619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C1DBB86-A656-4227-8FF1-0FE34A9AE2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9AA6D0BC-E993-4CE9-A02E-8ABAFE627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8" name="Titel 24">
            <a:extLst>
              <a:ext uri="{FF2B5EF4-FFF2-40B4-BE49-F238E27FC236}">
                <a16:creationId xmlns:a16="http://schemas.microsoft.com/office/drawing/2014/main" xmlns="" id="{1F38475D-C7D2-450C-AA79-A73F70EC2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8808751-7BAB-4355-B10E-20F90104FD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DFCA206A-E667-4DD1-80F7-1C0A2B65A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xmlns="" id="{83BB08A5-3A9A-496F-A7C6-6FC8881CD9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925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_Titl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646AB204-BFF2-4E3F-9AFF-1E2E158053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380050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646AB204-BFF2-4E3F-9AFF-1E2E15805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B86B1422-4147-4BAB-BC9C-FD0F1D06E6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Bildplatzhalter 8">
            <a:extLst>
              <a:ext uri="{FF2B5EF4-FFF2-40B4-BE49-F238E27FC236}">
                <a16:creationId xmlns:a16="http://schemas.microsoft.com/office/drawing/2014/main" xmlns="" id="{37404E7A-A9B5-44A2-8AEB-762FDC8D6E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3012"/>
          <a:stretch>
            <a:fillRect/>
          </a:stretch>
        </p:blipFill>
        <p:spPr>
          <a:xfrm>
            <a:off x="6333769" y="1598400"/>
            <a:ext cx="5068800" cy="3595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750B158-F88C-4724-90E3-21A6B5585E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FB74914-8803-4AB3-9BB3-D22A963D92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6" name="Titel 24">
            <a:extLst>
              <a:ext uri="{FF2B5EF4-FFF2-40B4-BE49-F238E27FC236}">
                <a16:creationId xmlns:a16="http://schemas.microsoft.com/office/drawing/2014/main" xmlns="" id="{C3A7C7EF-14DC-41D1-BFD3-216DF705E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E6E85D0-5470-4C68-B549-C368707D7E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81176DC0-0C22-4587-9F16-ADDD806AF4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xmlns="" id="{2A3F8F4D-5963-40BB-94B9-62607AE6C3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2698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_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097A8091-C6AA-42CC-8363-2C8D37E62F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550983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097A8091-C6AA-42CC-8363-2C8D37E62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5DBA868C-F77F-416F-B359-108099E296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3E34583-0F94-41EB-B54D-5051926D4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"/>
          <a:stretch/>
        </p:blipFill>
        <p:spPr>
          <a:xfrm>
            <a:off x="6331201" y="1603200"/>
            <a:ext cx="5073600" cy="3619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C45E67F-3AEC-4643-9B32-684B537AB9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8F5B446-1750-4C5E-B168-DE64264702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3" name="Titel 24">
            <a:extLst>
              <a:ext uri="{FF2B5EF4-FFF2-40B4-BE49-F238E27FC236}">
                <a16:creationId xmlns:a16="http://schemas.microsoft.com/office/drawing/2014/main" xmlns="" id="{C5EDBC48-C2EF-495A-BC6B-E58A9EDB4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5B3DEC2-9684-4407-977D-40365099D2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59DEEBA8-D80E-4CC9-9720-F83B4CAFAD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C3023281-DE91-4FF2-B711-894C65A2C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4228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_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D754F8E0-27CA-495C-8845-295CA4DF4A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84755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D754F8E0-27CA-495C-8845-295CA4DF4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F3DCE3A6-CA0B-4F29-8E6B-F10C83730C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11AA3C6-95CA-4391-9A13-546766CFEA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8D4F8D1-AA67-44DC-855E-BDAEB08658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4" name="Titel 24">
            <a:extLst>
              <a:ext uri="{FF2B5EF4-FFF2-40B4-BE49-F238E27FC236}">
                <a16:creationId xmlns:a16="http://schemas.microsoft.com/office/drawing/2014/main" xmlns="" id="{17C4E002-75BD-42AA-A6DF-EDAE0A170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0" name="Bildplatzhalter 12">
            <a:extLst>
              <a:ext uri="{FF2B5EF4-FFF2-40B4-BE49-F238E27FC236}">
                <a16:creationId xmlns:a16="http://schemas.microsoft.com/office/drawing/2014/main" xmlns="" id="{D2EF12FA-A6CE-4462-9CCF-87842B02C9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2960"/>
          <a:stretch>
            <a:fillRect/>
          </a:stretch>
        </p:blipFill>
        <p:spPr>
          <a:xfrm>
            <a:off x="6333769" y="1604433"/>
            <a:ext cx="5068800" cy="3595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F09C9D4F-BCE3-4340-A604-37CF16DE71F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6FB0BA43-8454-4F1A-9710-207E9D0680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3FD268F7-2500-4398-9ED7-6EC945592F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7164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_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CB345389-4032-48E8-B455-D8F4BC162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675591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CB345389-4032-48E8-B455-D8F4BC162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5A681931-781E-4138-8145-69241A4CF7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470ED99-F25E-4E33-8AF9-3FA539845B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CD11D89-B9F8-4894-9CB0-07FD670F1F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4" name="Titel 24">
            <a:extLst>
              <a:ext uri="{FF2B5EF4-FFF2-40B4-BE49-F238E27FC236}">
                <a16:creationId xmlns:a16="http://schemas.microsoft.com/office/drawing/2014/main" xmlns="" id="{3A995769-587B-44E2-81DB-6B5253B77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2E81902-F791-49EB-A7E5-73036DE694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"/>
          <a:stretch/>
        </p:blipFill>
        <p:spPr>
          <a:xfrm>
            <a:off x="6331200" y="1598400"/>
            <a:ext cx="5073600" cy="3619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67DC84A-DF85-43A2-8140-AF6015BCE3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D1549C9F-A131-49C3-8B18-7897D0408C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29C05374-63D6-4100-A9E1-2542A90C9B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63564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VS_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DBB0DCB8-F297-4005-8ECB-3D4755B4D2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809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DBB0DCB8-F297-4005-8ECB-3D4755B4D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07093CE6-BE4D-4F8D-8BDA-07AD0546E50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8547929-B32C-44A4-A92F-0843B69490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012995A-3447-4A2B-9A8F-005F380A37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4" name="Titel 24">
            <a:extLst>
              <a:ext uri="{FF2B5EF4-FFF2-40B4-BE49-F238E27FC236}">
                <a16:creationId xmlns:a16="http://schemas.microsoft.com/office/drawing/2014/main" xmlns="" id="{D27B1745-90C4-4A4B-ADC9-1E4DFFB7D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xmlns="" id="{EF891548-8D66-4AAD-A8A4-C0334E325BD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r="3025"/>
          <a:stretch>
            <a:fillRect/>
          </a:stretch>
        </p:blipFill>
        <p:spPr>
          <a:xfrm>
            <a:off x="6333769" y="1598400"/>
            <a:ext cx="5073600" cy="3619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E4F9AC-143D-43A4-89DB-14DE59FCDAB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1AB50BFB-EACA-44F9-89A3-9DD5383EB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549C2804-0CCB-49C2-89A9-E0334E7DD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39920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VS_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E8BB07FF-7082-4482-9E97-CFE482DCA7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03357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E8BB07FF-7082-4482-9E97-CFE482DCA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F0C899D8-BA76-4A48-9B07-547100BA69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8547929-B32C-44A4-A92F-0843B69490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012995A-3447-4A2B-9A8F-005F380A37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4" name="Titel 24">
            <a:extLst>
              <a:ext uri="{FF2B5EF4-FFF2-40B4-BE49-F238E27FC236}">
                <a16:creationId xmlns:a16="http://schemas.microsoft.com/office/drawing/2014/main" xmlns="" id="{D27B1745-90C4-4A4B-ADC9-1E4DFFB7D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0" name="Bildplatzhalter 8">
            <a:extLst>
              <a:ext uri="{FF2B5EF4-FFF2-40B4-BE49-F238E27FC236}">
                <a16:creationId xmlns:a16="http://schemas.microsoft.com/office/drawing/2014/main" xmlns="" id="{DA58229E-4F8A-4EFC-8E11-837A811C15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2982"/>
          <a:stretch>
            <a:fillRect/>
          </a:stretch>
        </p:blipFill>
        <p:spPr>
          <a:xfrm>
            <a:off x="6331200" y="1604433"/>
            <a:ext cx="5073600" cy="3619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2C918F97-195B-4A6D-A974-7B424BD125E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1E65D6AB-49F3-4E1E-930D-D204BFF6F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A78101F3-C70C-4832-B5F3-296A116E1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96510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VS_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60B5239E-825B-4356-87D3-0578100019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511067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60B5239E-825B-4356-87D3-057810001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BA728FC6-B444-4D4C-A694-F86493CF4F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99BFE23-797C-4A88-9005-A86047396E3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A8A1373-7181-4437-91A3-2CFCDB0625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4" name="Titel 24">
            <a:extLst>
              <a:ext uri="{FF2B5EF4-FFF2-40B4-BE49-F238E27FC236}">
                <a16:creationId xmlns:a16="http://schemas.microsoft.com/office/drawing/2014/main" xmlns="" id="{C05E9F6F-ED8B-414C-B881-C8594C958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xmlns="" id="{3EAC9ED9-6876-4E82-8296-1DA58ECDB1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2960"/>
          <a:stretch>
            <a:fillRect/>
          </a:stretch>
        </p:blipFill>
        <p:spPr>
          <a:xfrm>
            <a:off x="6331200" y="1604433"/>
            <a:ext cx="5073600" cy="3619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C69FE53-C9A6-4F8B-B602-0398B7A283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20FFAFE7-712A-43ED-939F-F1A59EF8D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3EDE172E-010D-45C6-9715-58803BA980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14203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C9A82FE3-06FF-4033-B4A6-B0ED979406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144109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C9A82FE3-06FF-4033-B4A6-B0ED97940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966BB824-3F42-433A-8B1F-00DBABC671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1192440-26BE-4636-95AC-AB8F9E84EF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38893"/>
            <a:ext cx="5400600" cy="493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CAAE3D8-EE71-4077-BDEF-0AD3A0D600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008" y="4869160"/>
            <a:ext cx="5400600" cy="493768"/>
          </a:xfrm>
          <a:prstGeom prst="rect">
            <a:avLst/>
          </a:prstGeom>
        </p:spPr>
      </p:pic>
      <p:sp>
        <p:nvSpPr>
          <p:cNvPr id="11" name="Titel 24">
            <a:extLst>
              <a:ext uri="{FF2B5EF4-FFF2-40B4-BE49-F238E27FC236}">
                <a16:creationId xmlns:a16="http://schemas.microsoft.com/office/drawing/2014/main" xmlns="" id="{3B165D0F-46C8-4453-B3DC-537933339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412776"/>
            <a:ext cx="5546768" cy="738664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xmlns="" id="{635894B5-BE37-42A5-A172-6FCD62790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2468034"/>
            <a:ext cx="5546857" cy="2894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22742" indent="0">
              <a:buNone/>
              <a:defRPr/>
            </a:lvl2pPr>
            <a:lvl3pPr marL="445488" indent="0">
              <a:buNone/>
              <a:defRPr/>
            </a:lvl3pPr>
            <a:lvl4pPr marL="668231" indent="0">
              <a:buNone/>
              <a:defRPr/>
            </a:lvl4pPr>
            <a:lvl5pPr marL="879253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F7F4D393-5A81-4C68-8C0E-94559AC2D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6331200" y="1603200"/>
            <a:ext cx="5073600" cy="3619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66F4995B-4EA7-4320-8F07-DD423AFA80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114" y="607949"/>
            <a:ext cx="3116593" cy="465600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384940A4-0BFC-40AC-88F3-988992AE5B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1" y="5829267"/>
            <a:ext cx="5546857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333" b="1">
                <a:solidFill>
                  <a:schemeClr val="tx2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105093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/Überschrift kombiniert Inhalt/Subline/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BA9518-036F-45A5-8926-4F8EB552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595199"/>
            <a:ext cx="11520000" cy="72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9D7C47B-44B9-42C8-8592-3C931CBCE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92011" y="6576000"/>
            <a:ext cx="5244340" cy="168000"/>
          </a:xfrm>
        </p:spPr>
        <p:txBody>
          <a:bodyPr/>
          <a:lstStyle/>
          <a:p>
            <a:r>
              <a:rPr lang="en-IE"/>
              <a:t>KB1520- 06/21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6A2B288-5148-477B-97D6-00BEF0F32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73523" y="6576000"/>
            <a:ext cx="384044" cy="168000"/>
          </a:xfrm>
        </p:spPr>
        <p:txBody>
          <a:bodyPr/>
          <a:lstStyle/>
          <a:p>
            <a:r>
              <a:rPr lang="de-DE" dirty="0"/>
              <a:t>  </a:t>
            </a:r>
            <a:fld id="{32A3AFEB-C85B-47D1-BA73-3CD462239BF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xmlns="" id="{C76448DD-82BD-42D0-993A-A74F6BCC0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001" y="1416151"/>
            <a:ext cx="11521567" cy="4701016"/>
          </a:xfrm>
        </p:spPr>
        <p:txBody>
          <a:bodyPr/>
          <a:lstStyle>
            <a:lvl1pPr marL="0" indent="0">
              <a:buNone/>
              <a:defRPr sz="1867" b="1">
                <a:solidFill>
                  <a:schemeClr val="tx2"/>
                </a:solidFill>
              </a:defRPr>
            </a:lvl1pPr>
            <a:lvl2pPr marL="0" indent="0">
              <a:buNone/>
              <a:defRPr sz="1867"/>
            </a:lvl2pPr>
            <a:lvl3pPr marL="232828" indent="-222245">
              <a:buClr>
                <a:srgbClr val="00457E"/>
              </a:buClr>
              <a:buFont typeface="Wingdings 2" panose="05020102010507070707" pitchFamily="18" charset="2"/>
              <a:buChar char=""/>
              <a:defRPr sz="1867"/>
            </a:lvl3pPr>
            <a:lvl4pPr marL="482588" indent="-245527">
              <a:buFont typeface="Arial" panose="020B0604020202020204" pitchFamily="34" charset="0"/>
              <a:buChar char="−"/>
              <a:defRPr sz="1867"/>
            </a:lvl4pPr>
            <a:lvl5pPr marL="719649" indent="-237061">
              <a:buFont typeface="Arial" panose="020B0604020202020204" pitchFamily="34" charset="0"/>
              <a:buChar char="−"/>
              <a:defRPr lang="de-DE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EB68B4B9-88EB-4CF8-B7E3-2FE35169E3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000" y="6192000"/>
            <a:ext cx="11520000" cy="192000"/>
          </a:xfrm>
        </p:spPr>
        <p:txBody>
          <a:bodyPr anchor="ctr"/>
          <a:lstStyle>
            <a:lvl1pPr marL="0" marR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E"/>
              </a:buClr>
              <a:buSzPct val="100000"/>
              <a:buFont typeface="Arial" panose="020B0604020202020204" pitchFamily="34" charset="0"/>
              <a:buNone/>
              <a:tabLst/>
              <a:defRPr sz="1067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Fußnoten/Anmerkungen/Quelle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xmlns="" id="{68F625CC-1C1A-4B19-AE59-7EF03C14205B}"/>
              </a:ext>
            </a:extLst>
          </p:cNvPr>
          <p:cNvCxnSpPr>
            <a:cxnSpLocks/>
          </p:cNvCxnSpPr>
          <p:nvPr userDrawn="1"/>
        </p:nvCxnSpPr>
        <p:spPr>
          <a:xfrm>
            <a:off x="-1611" y="643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4A3F225-991A-4A68-9492-B461312EF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6000" y="6526491"/>
            <a:ext cx="1606469" cy="2400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BB010F1A-075E-402E-A4AD-1669AE953C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000" y="163200"/>
            <a:ext cx="11520000" cy="268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441580" algn="l"/>
                <a:tab pos="883161" algn="l"/>
                <a:tab pos="1324742" algn="l"/>
              </a:tabLst>
              <a:defRPr sz="1333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lvl="0"/>
            <a:r>
              <a:rPr lang="de-DE" dirty="0"/>
              <a:t>Gliederungspunkt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83803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orient="horz" pos="2890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667">
          <p15:clr>
            <a:srgbClr val="FBAE40"/>
          </p15:clr>
        </p15:guide>
        <p15:guide id="4" orient="horz" pos="275">
          <p15:clr>
            <a:srgbClr val="FBAE40"/>
          </p15:clr>
        </p15:guide>
        <p15:guide id="6" pos="5611">
          <p15:clr>
            <a:srgbClr val="FBAE40"/>
          </p15:clr>
        </p15:guide>
        <p15:guide id="7" orient="horz" pos="30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BBE06-1EA6-C25C-4A27-DB1BA7F4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35A67C-64E0-8D4B-E512-80EFE1C86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201A3-2417-116F-4D28-AB75B47F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161A36-5F57-4D2D-6902-50715495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FC44D-24EE-4F13-2ADC-C4521E4F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7348327"/>
              </p:ext>
            </p:extLst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048601" y="6668023"/>
            <a:ext cx="7802743" cy="1169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</a:pPr>
            <a:r>
              <a:rPr lang="de-DE"/>
              <a:t>KB1520- 06/21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816488" y="6668023"/>
            <a:ext cx="369653" cy="11695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de-DE"/>
              <a:t>│</a:t>
            </a:r>
            <a:fld id="{B5D06AB2-93E2-457E-8038-70758D82090C}" type="slidenum">
              <a:rPr lang="de-DE" smtClean="0"/>
              <a:pPr>
                <a:lnSpc>
                  <a:spcPct val="95000"/>
                </a:lnSpc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03304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/Überschrift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094574-C292-48EF-85E5-128C1A2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F76EFFB-3A90-4EE3-BC73-8E210EC64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92011" y="6576000"/>
            <a:ext cx="5244340" cy="168000"/>
          </a:xfrm>
        </p:spPr>
        <p:txBody>
          <a:bodyPr/>
          <a:lstStyle/>
          <a:p>
            <a:r>
              <a:rPr lang="de-DE"/>
              <a:t>KB1520- 06/21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4A303D2-903F-4051-9F68-B0E9977C9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73523" y="6576000"/>
            <a:ext cx="384044" cy="168000"/>
          </a:xfrm>
        </p:spPr>
        <p:txBody>
          <a:bodyPr/>
          <a:lstStyle/>
          <a:p>
            <a:r>
              <a:rPr lang="de-DE" dirty="0"/>
              <a:t>  </a:t>
            </a:r>
            <a:fld id="{32A3AFEB-C85B-47D1-BA73-3CD462239BF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2D7A3283-8846-402B-AA87-B071B24CF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001" y="1416151"/>
            <a:ext cx="11521567" cy="4701016"/>
          </a:xfrm>
        </p:spPr>
        <p:txBody>
          <a:bodyPr/>
          <a:lstStyle>
            <a:lvl1pPr marL="220794" indent="-220794">
              <a:spcBef>
                <a:spcPts val="400"/>
              </a:spcBef>
              <a:buFont typeface="Wingdings 2" panose="05020102010507070707" pitchFamily="18" charset="2"/>
              <a:buChar char=""/>
              <a:defRPr sz="1867"/>
            </a:lvl1pPr>
            <a:lvl2pPr marL="482588" indent="-260344">
              <a:spcBef>
                <a:spcPts val="400"/>
              </a:spcBef>
              <a:buFont typeface="Arial" panose="020B0604020202020204" pitchFamily="34" charset="0"/>
              <a:buChar char="−"/>
              <a:defRPr sz="1867"/>
            </a:lvl2pPr>
            <a:lvl3pPr marL="717533" indent="-234945">
              <a:spcBef>
                <a:spcPts val="400"/>
              </a:spcBef>
              <a:buFont typeface="Arial" panose="020B0604020202020204" pitchFamily="34" charset="0"/>
              <a:buChar char="−"/>
              <a:defRPr sz="1867"/>
            </a:lvl3pPr>
            <a:lvl4pPr marL="954593" indent="-234945">
              <a:spcBef>
                <a:spcPts val="400"/>
              </a:spcBef>
              <a:buFont typeface="Arial" panose="020B0604020202020204" pitchFamily="34" charset="0"/>
              <a:buChar char="−"/>
              <a:defRPr sz="1867"/>
            </a:lvl4pPr>
            <a:lvl5pPr marL="1200121" indent="-245527">
              <a:spcBef>
                <a:spcPts val="400"/>
              </a:spcBef>
              <a:buFont typeface="Arial" panose="020B0604020202020204" pitchFamily="34" charset="0"/>
              <a:buChar char="−"/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1CCB6B23-1156-4B16-A040-0711E5DEBB74}"/>
              </a:ext>
            </a:extLst>
          </p:cNvPr>
          <p:cNvCxnSpPr>
            <a:cxnSpLocks/>
          </p:cNvCxnSpPr>
          <p:nvPr userDrawn="1"/>
        </p:nvCxnSpPr>
        <p:spPr>
          <a:xfrm>
            <a:off x="-1611" y="643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26FB129-1C53-40AD-8B7D-C5EDF7188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6000" y="6526491"/>
            <a:ext cx="1606469" cy="240000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xmlns="" id="{544B8EEA-A604-4D1A-8EA2-DE2C1C9FFB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00" y="6192000"/>
            <a:ext cx="11522568" cy="1920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441580" algn="l"/>
                <a:tab pos="883161" algn="l"/>
                <a:tab pos="1324742" algn="l"/>
              </a:tabLst>
              <a:defRPr sz="1067"/>
            </a:lvl1pPr>
            <a:lvl2pPr marL="220790" indent="0">
              <a:buFontTx/>
              <a:buNone/>
              <a:defRPr sz="1477"/>
            </a:lvl2pPr>
            <a:lvl3pPr marL="441580" indent="0">
              <a:buFontTx/>
              <a:buNone/>
              <a:defRPr sz="1477"/>
            </a:lvl3pPr>
            <a:lvl4pPr marL="683863" indent="0">
              <a:buFontTx/>
              <a:buNone/>
              <a:defRPr sz="1477"/>
            </a:lvl4pPr>
            <a:lvl5pPr marL="883161" indent="0">
              <a:buFontTx/>
              <a:buNone/>
              <a:defRPr sz="1477"/>
            </a:lvl5pPr>
          </a:lstStyle>
          <a:p>
            <a:pPr lvl="0"/>
            <a:r>
              <a:rPr lang="de-DE" dirty="0"/>
              <a:t>Fußnoten/Anmerkungen/Quelle</a:t>
            </a:r>
          </a:p>
        </p:txBody>
      </p:sp>
    </p:spTree>
    <p:extLst>
      <p:ext uri="{BB962C8B-B14F-4D97-AF65-F5344CB8AC3E}">
        <p14:creationId xmlns:p14="http://schemas.microsoft.com/office/powerpoint/2010/main" val="28564231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orient="horz" pos="279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667">
          <p15:clr>
            <a:srgbClr val="FBAE40"/>
          </p15:clr>
        </p15:guide>
        <p15:guide id="4" orient="horz" pos="3026">
          <p15:clr>
            <a:srgbClr val="FBAE40"/>
          </p15:clr>
        </p15:guide>
        <p15:guide id="5" pos="5611">
          <p15:clr>
            <a:srgbClr val="FBAE40"/>
          </p15:clr>
        </p15:guide>
        <p15:guide id="6" orient="horz" pos="2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D961A-1444-9924-8140-59D978B0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427874-E754-7E80-4B2E-B236152D5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CA8263-4550-67EE-4096-CBA0A3F4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DFE664-F38D-81C1-778C-FCE82E4C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0C25AE-94C4-9246-1A7D-44EF693B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24E5C0-B547-DCAA-198C-65F4CE65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184E7-53AC-6BF6-5858-093372FA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C0EC8E-F755-4D7B-07B1-EF36780A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283008-F26F-504A-9C91-EF2CDC4B8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3BA13A-F54D-C9AB-EC4B-C912F61FD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E221DE-7463-A072-5037-4B757D0B4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9F2985C-994D-D3F2-0D47-793D01B9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50C677-946E-9E04-77B5-26CE1745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FEB05F1-AD0E-DDE3-64F8-240ACECB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9EE92-5E20-63BE-C807-6AAB8E47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27CACA-D009-2F60-0EA4-6883C43F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D23ACF-B739-DDED-342F-6D3DF269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258C955-481D-64AC-A571-661FEDF3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EC1045-78C1-AB66-154E-407A41F7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6EBC9B-F305-1084-9F25-F779D47B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5DCE4E-FCC2-1B00-6962-A8AD6384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5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4E473-E11D-DD59-8525-1335A800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C0057F-B20E-E056-F391-CFA89B996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2A4344-55F9-F386-3CF8-FFE3FDD6A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AE62C9-7E69-C20A-9ECC-C23D8061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890D54-CA93-1C98-9F96-0C329787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C9FFF4-F25A-F64F-6A01-614E306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BF062-B304-E609-7F95-50C55251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FC858C-157E-F3E3-EB3C-C816F3A80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FB48C1-7833-D11B-359F-CDED0A419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CD70ED-2F54-24D8-7981-D6903AFA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322C88-5563-C7D6-47CF-ED61DE19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535D14-97FF-8454-7336-6F815BB4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1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vmlDrawing" Target="../drawings/vmlDrawing3.v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xmlns="" id="{34491C19-EF48-09FF-958E-F7CA28DCE4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236812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16" imgW="383" imgH="384" progId="TCLayout.ActiveDocument.1">
                  <p:embed/>
                </p:oleObj>
              </mc:Choice>
              <mc:Fallback>
                <p:oleObj name="Слайд think-cell" r:id="rId1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D184F-BB7E-7387-85D4-EF5FAE51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BB63E5-C2CE-3F7F-7FC7-948559FB1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3CCDE7-4517-F6D2-0DA5-50520C48D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8D4C-0FA7-407C-BB40-799FA6A5B2C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95AA9E-E62A-C2B0-39D9-89AE36788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827171-A911-F3A9-D134-35BC3826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277D-5CA9-447A-BE96-77A35742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82EF40BA-889D-409C-A198-75324CA768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96051420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24" imgW="383" imgH="384" progId="TCLayout.ActiveDocument.1">
                  <p:embed/>
                </p:oleObj>
              </mc:Choice>
              <mc:Fallback>
                <p:oleObj name="Слайд think-cell" r:id="rId24" imgW="383" imgH="38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82EF40BA-889D-409C-A198-75324CA76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EA701E71-FFCE-422C-94B8-5FD536E3B091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/>
            <a:endParaRPr lang="en-GB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4433" y="595199"/>
            <a:ext cx="11520000" cy="724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dirty="0"/>
              <a:t>Click to edit Tagline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xmlns="" id="{43E78AE3-AC40-485E-9459-7BCA59EB4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2011" y="6576000"/>
            <a:ext cx="5244340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/>
              <a:t>KB1520- 06/21</a:t>
            </a:r>
            <a:endParaRPr lang="en-GB" dirty="0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xmlns="" id="{81CC45A5-139D-4CCB-BA8F-175D54DF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523" y="6576000"/>
            <a:ext cx="384044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l </a:t>
            </a:r>
            <a:fld id="{32A3AFEB-C85B-47D1-BA73-3CD462239B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CE5BAA74-4BDF-465E-B0B9-BA0FCAC9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99" y="1416151"/>
            <a:ext cx="11520000" cy="4701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70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med">
    <p:fade/>
  </p:transition>
  <p:hf hdr="0" dt="0"/>
  <p:txStyles>
    <p:titleStyle>
      <a:lvl1pPr algn="l" defTabSz="1125444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9178" indent="-239178" algn="l" defTabSz="1125444" rtl="0" eaLnBrk="1" latinLnBrk="0" hangingPunct="1">
        <a:spcBef>
          <a:spcPts val="400"/>
        </a:spcBef>
        <a:buClr>
          <a:schemeClr val="tx2"/>
        </a:buClr>
        <a:buSzPct val="100000"/>
        <a:buFont typeface="Wingdings 2" panose="05020102010507070707" pitchFamily="18" charset="2"/>
        <a:buChar char=""/>
        <a:defRPr lang="en-GB" sz="1867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58227" algn="l" defTabSz="1125444" rtl="0" eaLnBrk="1" latinLnBrk="0" hangingPunct="1">
        <a:spcBef>
          <a:spcPts val="400"/>
        </a:spcBef>
        <a:buClr>
          <a:schemeClr val="tx1"/>
        </a:buClr>
        <a:buSzPct val="100000"/>
        <a:buFont typeface="Arial" panose="020B0604020202020204" pitchFamily="34" charset="0"/>
        <a:buChar char="−"/>
        <a:defRPr lang="en-GB" sz="1867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19649" indent="-239178" algn="l" defTabSz="1125444" rtl="0" eaLnBrk="1" latinLnBrk="0" hangingPunct="1">
        <a:spcBef>
          <a:spcPts val="400"/>
        </a:spcBef>
        <a:buFont typeface="Arial" panose="020B0604020202020204" pitchFamily="34" charset="0"/>
        <a:buChar char="−"/>
        <a:defRPr lang="en-GB" sz="18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58827" indent="-239178" algn="l" defTabSz="1125444" rtl="0" eaLnBrk="1" latinLnBrk="0" hangingPunct="1">
        <a:spcBef>
          <a:spcPts val="400"/>
        </a:spcBef>
        <a:buFont typeface="Arial" panose="020B0604020202020204" pitchFamily="34" charset="0"/>
        <a:buChar char="−"/>
        <a:defRPr lang="en-GB" sz="1867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00121" indent="-241294" algn="l" defTabSz="1125444" rtl="0" eaLnBrk="1" latinLnBrk="0" hangingPunct="1">
        <a:spcBef>
          <a:spcPts val="400"/>
        </a:spcBef>
        <a:buFont typeface="Arial" panose="020B0604020202020204" pitchFamily="34" charset="0"/>
        <a:buChar char="−"/>
        <a:defRPr lang="en-GB" sz="1867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094969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3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8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8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ya.Ilina@knorr-bremse.com" TargetMode="External"/><Relationship Id="rId3" Type="http://schemas.openxmlformats.org/officeDocument/2006/relationships/tags" Target="../tags/tag41.xml"/><Relationship Id="rId7" Type="http://schemas.openxmlformats.org/officeDocument/2006/relationships/image" Target="../media/image2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9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43.xml"/><Relationship Id="rId7" Type="http://schemas.openxmlformats.org/officeDocument/2006/relationships/image" Target="../media/image20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NULL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5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xmlns="" id="{4F369061-B70B-4CA7-85A8-39E5E43B74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485864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xmlns="" id="{4F369061-B70B-4CA7-85A8-39E5E43B7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B9A476D5-175B-46DC-A05E-AFD5F774F7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94999EB8-19EF-424D-A263-7F846917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5" y="1495071"/>
            <a:ext cx="5546768" cy="738664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Передовая практика по охране труда</a:t>
            </a:r>
            <a:endParaRPr lang="en-GB" dirty="0">
              <a:solidFill>
                <a:srgbClr val="00457E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7828C4F2-2BF2-42C8-9EE7-965C2638E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компетенций персонала в вопросах охраны труда и воспитании культуры безопасного труда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xmlns="" id="{982A1FCF-CE5E-4F89-88D6-78A4E7E4C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485" y="5287556"/>
            <a:ext cx="5546857" cy="11079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Наталья Ильина </a:t>
            </a:r>
            <a:endParaRPr lang="en-GB" sz="1200" dirty="0">
              <a:solidFill>
                <a:srgbClr val="00457E"/>
              </a:solidFill>
              <a:highlight>
                <a:srgbClr val="FFFFFF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Ведущий специалист по охране труда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ООО «КБ 1520»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Natalya.Ilina@knorr-bremse.com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03.04</a:t>
            </a:r>
            <a:r>
              <a:rPr lang="en-GB" sz="1200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.202</a:t>
            </a:r>
            <a:r>
              <a:rPr lang="ru-RU" sz="1200" dirty="0">
                <a:solidFill>
                  <a:srgbClr val="00457E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Рисунок 2" descr="Изображение выглядит как текст, небо, внешний, доро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B313E68-3AC8-42E9-8CA7-BF0C219919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2999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8E0B366-40EE-48CA-B0D2-C2D99C0A6C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4498" b="35343"/>
          <a:stretch/>
        </p:blipFill>
        <p:spPr>
          <a:xfrm>
            <a:off x="9285574" y="3076227"/>
            <a:ext cx="2182871" cy="2069308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63987395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xmlns="" id="{FCB02139-E453-42B6-B585-7BCBBDA038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Слайд think-cell" r:id="rId6" imgW="421" imgH="420" progId="TCLayout.ActiveDocument.1">
                  <p:embed/>
                </p:oleObj>
              </mc:Choice>
              <mc:Fallback>
                <p:oleObj name="Слайд think-cell" r:id="rId6" imgW="421" imgH="420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xmlns="" id="{FCB02139-E453-42B6-B585-7BCBBDA038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 hidden="1">
            <a:extLst>
              <a:ext uri="{FF2B5EF4-FFF2-40B4-BE49-F238E27FC236}">
                <a16:creationId xmlns:a16="http://schemas.microsoft.com/office/drawing/2014/main" xmlns="" id="{F3F0F45D-CD0F-47E9-B524-BF317FD0BB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defRPr/>
            </a:pPr>
            <a:endParaRPr lang="en-US" sz="2400" b="1" dirty="0" err="1">
              <a:solidFill>
                <a:prstClr val="black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52F4832-4AB3-4CE7-BCFD-BE9558D4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67" y="215667"/>
            <a:ext cx="11520000" cy="724800"/>
          </a:xfrm>
        </p:spPr>
        <p:txBody>
          <a:bodyPr vert="horz"/>
          <a:lstStyle/>
          <a:p>
            <a:r>
              <a:rPr lang="ru-RU" dirty="0">
                <a:solidFill>
                  <a:srgbClr val="00457E"/>
                </a:solidFill>
                <a:highlight>
                  <a:srgbClr val="FFFFFF"/>
                </a:highlight>
              </a:rPr>
              <a:t>Еженедельные пятиминутки по охране труда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0E6DF5-5DC9-4644-8038-06BBC46F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KB1520- 06/21</a:t>
            </a:r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B80EAE-F87B-4391-BC69-1146B7C7A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 l </a:t>
            </a:r>
            <a:fld id="{32A3AFEB-C85B-47D1-BA73-3CD462239BF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943D11-3F86-E6EB-127B-9798162AB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80" y="16806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341F2F-F7C3-3349-4F91-FC682B0C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5" y="2877975"/>
            <a:ext cx="1170223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 заводе «КБ 1520» в течение года каждую </a:t>
            </a:r>
            <a:r>
              <a:rPr lang="ru-RU" altLang="ru-RU" sz="1400" dirty="0">
                <a:ea typeface="Arial" panose="020B0604020202020204" pitchFamily="34" charset="0"/>
                <a:cs typeface="Times New Roman" panose="02020603050405020304" pitchFamily="18" charset="0"/>
              </a:rPr>
              <a:t>среду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первые пять минут рабочей смены посвящаются вопросам охраны труда, пожарной безопасности и охраны окружающей среды.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Пятиминутки проводит непосредственный руководитель во время ежедневной встречи с сотрудниками перед началом смены. Специалист по охране труда также участвует в </a:t>
            </a:r>
            <a:r>
              <a:rPr lang="ru-RU" altLang="ru-RU" sz="1400" dirty="0">
                <a:ea typeface="Arial" panose="020B0604020202020204" pitchFamily="34" charset="0"/>
                <a:cs typeface="Times New Roman" panose="02020603050405020304" pitchFamily="18" charset="0"/>
              </a:rPr>
              <a:t>этих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встречах, каждую неделю </a:t>
            </a:r>
            <a:r>
              <a:rPr lang="ru-RU" altLang="ru-RU" sz="1400" dirty="0">
                <a:ea typeface="Arial" panose="020B0604020202020204" pitchFamily="34" charset="0"/>
                <a:cs typeface="Times New Roman" panose="02020603050405020304" pitchFamily="18" charset="0"/>
              </a:rPr>
              <a:t>посещая разные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участки и помогая руководителям с докладом.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/>
              <a:t>Для минимизации трудозатрат с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пециалист по охране труда заблаговременно формирует перечень тем и материалов на пятиминутки на календарный год в формате презентации в общем для руководителей доступе. Начальнику участку, мастеру достаточно 5 минут для подготовки к пятиминутки по материалам от службы охраны труда.</a:t>
            </a:r>
          </a:p>
          <a:p>
            <a:pPr lvl="0" algn="just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Темы для проработки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(см. следующий слайд) 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ыбираются наиболее понятные и применимые к трудовой деятельности рядовых сотрудников, например: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порядок эвакуации при пожаре, путь к ближайшему эвакуационному выходу,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роль работника в системе трехступенчатого контроля по охране труда,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матрицы СИЗ участка,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правильная работа с грузоподъемными механизмами.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Новая активность позволила работникам стать ближе к вопросам безопасности, закрепила уже имеющиеся в области охраны труда </a:t>
            </a:r>
            <a:r>
              <a:rPr lang="ru-RU" altLang="ru-RU" sz="1400" dirty="0">
                <a:ea typeface="Arial" panose="020B0604020202020204" pitchFamily="34" charset="0"/>
                <a:cs typeface="Times New Roman" panose="02020603050405020304" pitchFamily="18" charset="0"/>
              </a:rPr>
              <a:t>знания 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улучшила коммуникацию сотрудников, их руководителей и отдела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83D0BE-0A30-EAAB-E7E0-226285B171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01" y="710643"/>
            <a:ext cx="2677431" cy="178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2D4E46-AF26-0B07-183E-6E57E3C05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523" y="628940"/>
            <a:ext cx="1174165" cy="6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BF49A0-B73D-540E-2195-F083434A7872}"/>
              </a:ext>
            </a:extLst>
          </p:cNvPr>
          <p:cNvSpPr txBox="1"/>
          <p:nvPr/>
        </p:nvSpPr>
        <p:spPr>
          <a:xfrm>
            <a:off x="280780" y="710643"/>
            <a:ext cx="10861237" cy="23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Цель: </a:t>
            </a:r>
            <a:r>
              <a:rPr lang="ru-RU" sz="1800" dirty="0"/>
              <a:t>Повышение вовлеченности сотрудников в вопросы безопасности</a:t>
            </a:r>
          </a:p>
          <a:p>
            <a:pPr lvl="0"/>
            <a:r>
              <a:rPr lang="ru-RU" sz="1867" b="1" dirty="0">
                <a:solidFill>
                  <a:prstClr val="black"/>
                </a:solidFill>
              </a:rPr>
              <a:t>Когда: </a:t>
            </a:r>
            <a:r>
              <a:rPr lang="ru-RU" sz="1867" dirty="0">
                <a:solidFill>
                  <a:prstClr val="black"/>
                </a:solidFill>
              </a:rPr>
              <a:t>Каждую среду, перед началом смены</a:t>
            </a:r>
          </a:p>
          <a:p>
            <a:pPr lvl="0"/>
            <a:r>
              <a:rPr lang="ru-RU" sz="1867" b="1" dirty="0">
                <a:solidFill>
                  <a:prstClr val="black"/>
                </a:solidFill>
              </a:rPr>
              <a:t>Кто</a:t>
            </a:r>
            <a:r>
              <a:rPr lang="en-US" sz="1867" b="1" dirty="0">
                <a:solidFill>
                  <a:prstClr val="black"/>
                </a:solidFill>
              </a:rPr>
              <a:t> </a:t>
            </a:r>
            <a:r>
              <a:rPr lang="ru-RU" sz="1867" b="1" dirty="0">
                <a:solidFill>
                  <a:prstClr val="black"/>
                </a:solidFill>
              </a:rPr>
              <a:t>проводит: </a:t>
            </a:r>
            <a:r>
              <a:rPr lang="ru-RU" sz="1867" dirty="0">
                <a:solidFill>
                  <a:prstClr val="black"/>
                </a:solidFill>
              </a:rPr>
              <a:t>Начальник участка, мастера</a:t>
            </a:r>
          </a:p>
          <a:p>
            <a:pPr lvl="0"/>
            <a:r>
              <a:rPr lang="ru-RU" sz="1867" b="1" dirty="0">
                <a:solidFill>
                  <a:prstClr val="black"/>
                </a:solidFill>
              </a:rPr>
              <a:t>Длительность:</a:t>
            </a:r>
            <a:r>
              <a:rPr lang="ru-RU" sz="1867" dirty="0">
                <a:solidFill>
                  <a:prstClr val="black"/>
                </a:solidFill>
              </a:rPr>
              <a:t> 5-10 мин</a:t>
            </a:r>
          </a:p>
          <a:p>
            <a:r>
              <a:rPr lang="ru-RU" sz="1867" b="1" dirty="0"/>
              <a:t>План: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67" dirty="0"/>
              <a:t>Обратная связь по выявленным потенциальным опасностям/</a:t>
            </a:r>
            <a:r>
              <a:rPr lang="ru-RU" sz="1867" dirty="0" err="1"/>
              <a:t>Near</a:t>
            </a:r>
            <a:r>
              <a:rPr lang="ru-RU" sz="1867" dirty="0"/>
              <a:t> Miss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67" dirty="0"/>
              <a:t>Освещение темы недели</a:t>
            </a:r>
            <a:r>
              <a:rPr lang="en-US" sz="1867" dirty="0"/>
              <a:t> </a:t>
            </a:r>
            <a:endParaRPr lang="ru-RU" sz="1867" dirty="0"/>
          </a:p>
          <a:p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125984879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xmlns="" id="{FCB02139-E453-42B6-B585-7BCBBDA038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35477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Слайд think-cell" r:id="rId6" imgW="421" imgH="420" progId="TCLayout.ActiveDocument.1">
                  <p:embed/>
                </p:oleObj>
              </mc:Choice>
              <mc:Fallback>
                <p:oleObj name="Слайд think-cell" r:id="rId6" imgW="421" imgH="420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xmlns="" id="{FCB02139-E453-42B6-B585-7BCBBDA038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 hidden="1">
            <a:extLst>
              <a:ext uri="{FF2B5EF4-FFF2-40B4-BE49-F238E27FC236}">
                <a16:creationId xmlns:a16="http://schemas.microsoft.com/office/drawing/2014/main" xmlns="" id="{F3F0F45D-CD0F-47E9-B524-BF317FD0BB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defRPr/>
            </a:pPr>
            <a:endParaRPr lang="en-US" sz="2400" b="1" dirty="0" err="1">
              <a:solidFill>
                <a:prstClr val="black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52F4832-4AB3-4CE7-BCFD-BE9558D4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00457E"/>
                </a:solidFill>
              </a:rPr>
              <a:t>Еженедельные пятиминутки по </a:t>
            </a:r>
            <a:r>
              <a:rPr lang="en-US" dirty="0">
                <a:solidFill>
                  <a:srgbClr val="00457E"/>
                </a:solidFill>
              </a:rPr>
              <a:t>HSE c </a:t>
            </a:r>
            <a:r>
              <a:rPr lang="ru-RU" dirty="0">
                <a:solidFill>
                  <a:srgbClr val="00457E"/>
                </a:solidFill>
              </a:rPr>
              <a:t>рабочими</a:t>
            </a:r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9F5B858E-F8C7-4990-A4EE-16AD92DC7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436" y="1258023"/>
            <a:ext cx="11234172" cy="559997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b="1" dirty="0"/>
              <a:t>Пример тем на месяц</a:t>
            </a:r>
            <a:r>
              <a:rPr lang="ru-RU" dirty="0"/>
              <a:t>:</a:t>
            </a:r>
          </a:p>
          <a:p>
            <a:pPr marL="457189" indent="-457189">
              <a:spcAft>
                <a:spcPts val="800"/>
              </a:spcAft>
              <a:buClr>
                <a:srgbClr val="00457E"/>
              </a:buClr>
              <a:buFont typeface="Wingdings 2" panose="05020102010507070707" pitchFamily="18" charset="2"/>
              <a:buAutoNum type="arabicPeriod"/>
              <a:defRPr/>
            </a:pPr>
            <a:r>
              <a:rPr lang="ru-RU" sz="1600" b="1" dirty="0"/>
              <a:t>05.04.2023</a:t>
            </a:r>
            <a:r>
              <a:rPr lang="en-US" sz="1600" b="1" dirty="0"/>
              <a:t>. </a:t>
            </a:r>
            <a:r>
              <a:rPr lang="ru-RU" sz="1600" b="1" dirty="0">
                <a:solidFill>
                  <a:prstClr val="black"/>
                </a:solidFill>
                <a:latin typeface="Arial"/>
              </a:rPr>
              <a:t>Инциденты «КБ1520».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Проработка брошюры с основными инцидентами «КБ 1520» (приводится ссылка)</a:t>
            </a:r>
            <a:r>
              <a:rPr lang="ru-RU" sz="1600" dirty="0">
                <a:latin typeface="Arial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Кратко причины, обстоятельства, меры, извлеченные уроки</a:t>
            </a:r>
          </a:p>
          <a:p>
            <a:pPr marL="457189" indent="-457189">
              <a:spcAft>
                <a:spcPts val="800"/>
              </a:spcAft>
              <a:buFont typeface="Wingdings 2" panose="05020102010507070707" pitchFamily="18" charset="2"/>
              <a:buAutoNum type="arabicPeriod"/>
            </a:pPr>
            <a:r>
              <a:rPr lang="ru-RU" sz="1600" b="1" dirty="0"/>
              <a:t>12.04.2023. </a:t>
            </a:r>
            <a:r>
              <a:rPr lang="ru-RU" sz="1600" b="1" dirty="0">
                <a:highlight>
                  <a:srgbClr val="FFFFFF"/>
                </a:highlight>
              </a:rPr>
              <a:t>Общие требования по охране труда при перемещении по территории завода.</a:t>
            </a:r>
            <a:r>
              <a:rPr lang="ru-RU" sz="1600" dirty="0"/>
              <a:t> Проработать Раздел 3 соответствующей инструкции по охране труда</a:t>
            </a:r>
          </a:p>
          <a:p>
            <a:pPr marL="457189" indent="-457189">
              <a:spcAft>
                <a:spcPts val="800"/>
              </a:spcAft>
              <a:buFont typeface="Wingdings 2" panose="05020102010507070707" pitchFamily="18" charset="2"/>
              <a:buAutoNum type="arabicPeriod"/>
            </a:pPr>
            <a:r>
              <a:rPr lang="ru-RU" sz="1600" b="1" dirty="0"/>
              <a:t>19.04.2023.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+mn-ea"/>
                <a:cs typeface="+mn-cs"/>
              </a:rPr>
              <a:t>Первая помощь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Раздел 9. Правила первой помощи при сильном кровотечении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(приводится ссылка на внутреннюю инструкцию по оказанию первой помощи при несчастном случае)</a:t>
            </a:r>
            <a:r>
              <a:rPr lang="ru-RU" sz="1600" dirty="0">
                <a:latin typeface="Arial"/>
              </a:rPr>
              <a:t>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конечностях точка прижатия артерии/жгута должна быть выше места кровотечения; при кровотечении из бедра (прижатие кулаком). Жгут на 1 час. Особенности ранения живота, головы, шеи.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indent="-457189">
              <a:spcAft>
                <a:spcPts val="800"/>
              </a:spcAft>
              <a:buFont typeface="Wingdings 2" panose="05020102010507070707" pitchFamily="18" charset="2"/>
              <a:buAutoNum type="arabicPeriod"/>
            </a:pPr>
            <a:r>
              <a:rPr lang="ru-RU" sz="1600" b="1" dirty="0"/>
              <a:t>26.04.2023. </a:t>
            </a:r>
            <a:r>
              <a:rPr lang="ru-RU" sz="1600" b="1" dirty="0">
                <a:highlight>
                  <a:srgbClr val="FFFFFF"/>
                </a:highlight>
              </a:rPr>
              <a:t>Технологические карты на работу с ГПМ</a:t>
            </a:r>
            <a:r>
              <a:rPr lang="ru-RU" sz="1600" dirty="0"/>
              <a:t>. Где находится? Кто ответственный? Что проверить перед началом работы (см. 1 лист ТК). Порядок осмотра стропов (1 раз в 10 дней ответственный с записью в журнал, работник перед каждым использованием), памятка по выбраковке. Разбор схемы строповки. </a:t>
            </a:r>
          </a:p>
        </p:txBody>
      </p:sp>
      <p:pic>
        <p:nvPicPr>
          <p:cNvPr id="31" name="Picture 22" descr="https://vertical-yug.mk.ua/wp-content/uploads/2018/01/v7.jpg">
            <a:extLst>
              <a:ext uri="{FF2B5EF4-FFF2-40B4-BE49-F238E27FC236}">
                <a16:creationId xmlns:a16="http://schemas.microsoft.com/office/drawing/2014/main" xmlns="" id="{80BB01DD-EE6D-497E-9EF7-AA292C45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7687828"/>
            <a:ext cx="974441" cy="9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xmlns="" id="{930010E6-74FD-4FF5-BDEB-9F5A415AA105}"/>
              </a:ext>
            </a:extLst>
          </p:cNvPr>
          <p:cNvSpPr txBox="1">
            <a:spLocks/>
          </p:cNvSpPr>
          <p:nvPr/>
        </p:nvSpPr>
        <p:spPr>
          <a:xfrm>
            <a:off x="1121008" y="8062689"/>
            <a:ext cx="100680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Необходим акцент на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выявление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Near Miss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при работе с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183527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xmlns="" id="{3EE9749E-EAFE-42F1-B358-8376AA1309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875689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Слайд think-cell" r:id="rId5" imgW="443" imgH="443" progId="TCLayout.ActiveDocument.1">
                  <p:embed/>
                </p:oleObj>
              </mc:Choice>
              <mc:Fallback>
                <p:oleObj name="Слайд think-cell" r:id="rId5" imgW="443" imgH="443" progId="TCLayout.ActiveDocument.1">
                  <p:embed/>
                  <p:pic>
                    <p:nvPicPr>
                      <p:cNvPr id="5" name="Objektum 4" hidden="1">
                        <a:extLst>
                          <a:ext uri="{FF2B5EF4-FFF2-40B4-BE49-F238E27FC236}">
                            <a16:creationId xmlns:a16="http://schemas.microsoft.com/office/drawing/2014/main" xmlns="" id="{3EE9749E-EAFE-42F1-B358-8376AA130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xmlns="" id="{EC76AE48-5316-4D00-9532-A652C385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6" y="293195"/>
            <a:ext cx="11520000" cy="724800"/>
          </a:xfrm>
        </p:spPr>
        <p:txBody>
          <a:bodyPr vert="horz"/>
          <a:lstStyle/>
          <a:p>
            <a:r>
              <a:rPr lang="ru-RU" dirty="0">
                <a:highlight>
                  <a:srgbClr val="FFFFFF"/>
                </a:highlight>
              </a:rPr>
              <a:t>Обучение установке на безопасность / </a:t>
            </a:r>
            <a:r>
              <a:rPr lang="en-US" dirty="0">
                <a:highlight>
                  <a:srgbClr val="FFFFFF"/>
                </a:highlight>
              </a:rPr>
              <a:t>Safety mindset</a:t>
            </a:r>
            <a:r>
              <a:rPr lang="ru-RU" dirty="0">
                <a:highlight>
                  <a:srgbClr val="FFFFFF"/>
                </a:highlight>
              </a:rPr>
              <a:t> 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D38591-2E9F-4334-BD23-722031029D9D}"/>
              </a:ext>
            </a:extLst>
          </p:cNvPr>
          <p:cNvSpPr txBox="1"/>
          <p:nvPr/>
        </p:nvSpPr>
        <p:spPr>
          <a:xfrm>
            <a:off x="258632" y="886717"/>
            <a:ext cx="10861237" cy="134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39178">
              <a:tabLst>
                <a:tab pos="126997" algn="l"/>
              </a:tabLst>
              <a:defRPr/>
            </a:pPr>
            <a:r>
              <a:rPr lang="ru-RU" sz="1867" b="1" dirty="0">
                <a:cs typeface="Times New Roman" panose="02020603050405020304" pitchFamily="18" charset="0"/>
              </a:rPr>
              <a:t>Первое необязательное обучение по охране труда:</a:t>
            </a:r>
            <a:endParaRPr lang="ru-RU" sz="1867" b="1" dirty="0">
              <a:latin typeface="Arial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67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психология небезопасного поведения человека</a:t>
            </a:r>
            <a:endParaRPr lang="en-US" sz="1867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67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формирование установки на безопасность</a:t>
            </a:r>
          </a:p>
          <a:p>
            <a:pPr marL="380990" indent="-38099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67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 уроки инцидентов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46F92C-BE5B-4E3B-9DD9-416E689AB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733" y="440629"/>
            <a:ext cx="2011632" cy="17888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5B1BC1-5168-72BD-299A-C32972655A1F}"/>
              </a:ext>
            </a:extLst>
          </p:cNvPr>
          <p:cNvSpPr txBox="1"/>
          <p:nvPr/>
        </p:nvSpPr>
        <p:spPr>
          <a:xfrm>
            <a:off x="199365" y="2371387"/>
            <a:ext cx="11520000" cy="359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Ежегодно сотрудники проходят ряд обучений по HSE, необходимость которых регламентирована требованиями законодательства: инструктажи, обучения по ОТ, управлению грузоподъемными механизмами, первой помощи и другие. </a:t>
            </a:r>
            <a:r>
              <a:rPr lang="ru-RU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Установка на безопасность / Safety </a:t>
            </a:r>
            <a:r>
              <a:rPr lang="ru-RU" sz="1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mindset</a:t>
            </a:r>
            <a:r>
              <a:rPr lang="ru-RU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 это первое необязательное обучение в области охраны труда, к участию в котором были приглашены сотрудники производства, мастера и начальники участков.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Название «Установка на безопасность /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ru-RU" sz="1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afety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mindset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» полностью отражает содержание тренинга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о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сновная часть которого посвящена психологии небезопасного поведения человека: мы рассуждаем о нашем восприятии риска в ежедневно повторяющихся событиях, о нашем сознательном преуменьшении риска, мнимом ощущении подконтрольности ситуации и зачастую негативном влиянии опыта работы.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ходе обучения мы стараемся вывести формулу «установки на безопасность» несмотря на подсознательные причины небезопасного поведения.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заключительной части тренинга с сотрудниками разбираются основные уроки из инцидентов, произошедших в «КБ 1520» и предприятиях «Кнорр-</a:t>
            </a:r>
            <a:r>
              <a:rPr lang="ru-RU" sz="1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Бремзе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» по всему миру.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Тренинг построен в формате беседы с участниками и обменом личным опытом. </a:t>
            </a:r>
          </a:p>
        </p:txBody>
      </p:sp>
    </p:spTree>
    <p:extLst>
      <p:ext uri="{BB962C8B-B14F-4D97-AF65-F5344CB8AC3E}">
        <p14:creationId xmlns:p14="http://schemas.microsoft.com/office/powerpoint/2010/main" val="17035174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xmlns="" id="{3EE9749E-EAFE-42F1-B358-8376AA1309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Слайд think-cell" r:id="rId4" imgW="443" imgH="443" progId="TCLayout.ActiveDocument.1">
                  <p:embed/>
                </p:oleObj>
              </mc:Choice>
              <mc:Fallback>
                <p:oleObj name="Слайд think-cell" r:id="rId4" imgW="443" imgH="443" progId="TCLayout.ActiveDocument.1">
                  <p:embed/>
                  <p:pic>
                    <p:nvPicPr>
                      <p:cNvPr id="5" name="Objektum 4" hidden="1">
                        <a:extLst>
                          <a:ext uri="{FF2B5EF4-FFF2-40B4-BE49-F238E27FC236}">
                            <a16:creationId xmlns:a16="http://schemas.microsoft.com/office/drawing/2014/main" xmlns="" id="{3EE9749E-EAFE-42F1-B358-8376AA130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ím 1">
            <a:extLst>
              <a:ext uri="{FF2B5EF4-FFF2-40B4-BE49-F238E27FC236}">
                <a16:creationId xmlns:a16="http://schemas.microsoft.com/office/drawing/2014/main" xmlns="" id="{D5A44AE0-1361-4EB7-89AA-F8C6826E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6" y="293195"/>
            <a:ext cx="11520000" cy="724800"/>
          </a:xfrm>
        </p:spPr>
        <p:txBody>
          <a:bodyPr vert="horz"/>
          <a:lstStyle/>
          <a:p>
            <a:r>
              <a:rPr lang="ru-RU" dirty="0">
                <a:highlight>
                  <a:srgbClr val="FFFFFF"/>
                </a:highlight>
              </a:rPr>
              <a:t>Поведенческая беседа с работниками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5409A6-0080-40CD-A532-46581A3B2CB1}"/>
              </a:ext>
            </a:extLst>
          </p:cNvPr>
          <p:cNvSpPr txBox="1"/>
          <p:nvPr/>
        </p:nvSpPr>
        <p:spPr>
          <a:xfrm>
            <a:off x="237722" y="897088"/>
            <a:ext cx="11520000" cy="2531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Руководство «КБ 1520»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старается уделять большое внимание организации безопасных и комфортных условий труда для работников: на регулярной основе проводятся аудиты специалистом по охране труда, каждые две недели проводятся внутренние аудиты на участке, мастера участков еженедельно проводят Пятиминутки по ОТ, обновляются информационные доски по ОТ и ООС, проводятся обучения и другие мероприятия.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Насколько эффективны все эти мероприятия?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Единственно верной оценкой работы СУОТ и ООС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будет обратная связь от работников, их знания, информированность и вовлеченность в вопросы безопасности.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Для этой цели, а также для улучшения прямой коммуникации между специалистом по охране труда и работником </a:t>
            </a:r>
            <a:r>
              <a:rPr lang="ru-RU" sz="1400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 октября 2022 г. </a:t>
            </a: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проводятся </a:t>
            </a:r>
            <a:r>
              <a:rPr lang="ru-RU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Поведенческие беседы безопасности с работниками.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C4746E-66F1-AD0F-A3CD-1B08FB159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4" y="4032549"/>
            <a:ext cx="3177540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0FD2D9-C619-A085-26EA-004C26C0A2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91" y="5533728"/>
            <a:ext cx="608330" cy="35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8200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xmlns="" id="{3EE9749E-EAFE-42F1-B358-8376AA1309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295352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Слайд think-cell" r:id="rId4" imgW="443" imgH="443" progId="TCLayout.ActiveDocument.1">
                  <p:embed/>
                </p:oleObj>
              </mc:Choice>
              <mc:Fallback>
                <p:oleObj name="Слайд think-cell" r:id="rId4" imgW="443" imgH="443" progId="TCLayout.ActiveDocument.1">
                  <p:embed/>
                  <p:pic>
                    <p:nvPicPr>
                      <p:cNvPr id="5" name="Objektum 4" hidden="1">
                        <a:extLst>
                          <a:ext uri="{FF2B5EF4-FFF2-40B4-BE49-F238E27FC236}">
                            <a16:creationId xmlns:a16="http://schemas.microsoft.com/office/drawing/2014/main" xmlns="" id="{3EE9749E-EAFE-42F1-B358-8376AA130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ím 1">
            <a:extLst>
              <a:ext uri="{FF2B5EF4-FFF2-40B4-BE49-F238E27FC236}">
                <a16:creationId xmlns:a16="http://schemas.microsoft.com/office/drawing/2014/main" xmlns="" id="{D5A44AE0-1361-4EB7-89AA-F8C6826E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6" y="293195"/>
            <a:ext cx="11520000" cy="724800"/>
          </a:xfrm>
        </p:spPr>
        <p:txBody>
          <a:bodyPr vert="horz"/>
          <a:lstStyle/>
          <a:p>
            <a:r>
              <a:rPr lang="ru-RU" dirty="0">
                <a:highlight>
                  <a:srgbClr val="FFFFFF"/>
                </a:highlight>
              </a:rPr>
              <a:t>Поведенческая беседа с работниками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5409A6-0080-40CD-A532-46581A3B2CB1}"/>
              </a:ext>
            </a:extLst>
          </p:cNvPr>
          <p:cNvSpPr txBox="1"/>
          <p:nvPr/>
        </p:nvSpPr>
        <p:spPr>
          <a:xfrm>
            <a:off x="169414" y="1017995"/>
            <a:ext cx="5196251" cy="423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Кто проводит: </a:t>
            </a:r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Специалист по охране труда</a:t>
            </a:r>
          </a:p>
          <a:p>
            <a:pPr defTabSz="914377"/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часто: </a:t>
            </a:r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2-4 беседы в месяц</a:t>
            </a:r>
          </a:p>
          <a:p>
            <a:pPr defTabSz="914377"/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ходе беседы: 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Оценка: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информированности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понимания существующих процессов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действий при аварийный ситуациях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знаний по основным вопросам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HSE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индивидуальное обучение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обратная связь от работника</a:t>
            </a:r>
          </a:p>
          <a:p>
            <a:pPr defTabSz="914377"/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Цель:</a:t>
            </a:r>
          </a:p>
          <a:p>
            <a:pPr defTabSz="914377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Улучшение нашей совместной работы.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4377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Результаты не используются как инструмент наказания</a:t>
            </a:r>
          </a:p>
          <a:p>
            <a:pPr defTabSz="914377"/>
            <a:endParaRPr lang="ru-RU" sz="1600" dirty="0">
              <a:solidFill>
                <a:srgbClr val="00457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239178">
              <a:tabLst>
                <a:tab pos="126997" algn="l"/>
              </a:tabLst>
              <a:defRPr/>
            </a:pPr>
            <a:endParaRPr lang="en-US" sz="1867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FBF107-F5C0-46ED-9CFF-720157D74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65" y="1187184"/>
            <a:ext cx="6526521" cy="50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993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xeMd0X0RMcnVgMrct2Y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cFGeudofVjUfSWm95D0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UuyvNbY_FoHPG4AVx6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Sp3SakDBPo4EuBtkqx6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Tj5aIPoVjFXcyI5XEQ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UZFRso9H0n3DK8qlvc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DhfnAO8QlByZY05JF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Kyq_ufDQHiHXUdHVPIb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P2nKuN8sP8Oh5EVqRW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lAM4BrIq87DscbxqHa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AV1E5_MjjxTbiS2oSq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Ic6h1Gfr4zE5ICCfMy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mfS_TEMlQCtDYbhKHH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qXwvdS8PqaleaQ4v_h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0Zw6OZr6gStQ6b1Wp8Y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Sp3SakDBPo4EuBtkqx6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uNzLF8JYDw0Mc5zLH42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KhwE9vY_2fCqltIIiK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KhwE9vY_2fCqltIIiK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Ec9BLqKNhYGIIGSY_N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Bn3ePpdz6L6LFHZZBe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KB-PPT2010-POTX-V005">
  <a:themeElements>
    <a:clrScheme name="KB_20200514">
      <a:dk1>
        <a:sysClr val="windowText" lastClr="000000"/>
      </a:dk1>
      <a:lt1>
        <a:srgbClr val="FFFFFF"/>
      </a:lt1>
      <a:dk2>
        <a:srgbClr val="00457E"/>
      </a:dk2>
      <a:lt2>
        <a:srgbClr val="D8DCE5"/>
      </a:lt2>
      <a:accent1>
        <a:srgbClr val="00B5E2"/>
      </a:accent1>
      <a:accent2>
        <a:srgbClr val="3F7AB6"/>
      </a:accent2>
      <a:accent3>
        <a:srgbClr val="DA931A"/>
      </a:accent3>
      <a:accent4>
        <a:srgbClr val="B7C72A"/>
      </a:accent4>
      <a:accent5>
        <a:srgbClr val="C1001F"/>
      </a:accent5>
      <a:accent6>
        <a:srgbClr val="9CB0BF"/>
      </a:accent6>
      <a:hlink>
        <a:srgbClr val="95A0B9"/>
      </a:hlink>
      <a:folHlink>
        <a:srgbClr val="465C6D"/>
      </a:folHlink>
    </a:clrScheme>
    <a:fontScheme name="KB_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spAutoFit/>
      </a:bodyPr>
      <a:lstStyle>
        <a:defPPr marL="177800" indent="-177800" algn="l">
          <a:buClr>
            <a:schemeClr val="tx2"/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roup_Extended_EN_16x9.pptx" id="{C665D891-C1EC-44EC-88CE-67F498C2C934}" vid="{DFCB3E43-F1C3-4626-9AF3-B7291C81EFE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1007</Words>
  <Application>Microsoft Office PowerPoint</Application>
  <PresentationFormat>Произвольный</PresentationFormat>
  <Paragraphs>73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5_KB-PPT2010-POTX-V005</vt:lpstr>
      <vt:lpstr>Слайд think-cell</vt:lpstr>
      <vt:lpstr>Передовая практика по охране труда</vt:lpstr>
      <vt:lpstr>Еженедельные пятиминутки по охране труда</vt:lpstr>
      <vt:lpstr>Еженедельные пятиминутки по HSE c рабочими</vt:lpstr>
      <vt:lpstr>Обучение установке на безопасность / Safety mindset </vt:lpstr>
      <vt:lpstr>Поведенческая беседа с работниками</vt:lpstr>
      <vt:lpstr>Поведенческая беседа с работниками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Передовая практика по охране труда</dc:title>
  <dc:creator>Ilina, Natalya</dc:creator>
  <cp:lastModifiedBy>Диверт Кристина Сергеевна</cp:lastModifiedBy>
  <cp:revision>6</cp:revision>
  <dcterms:created xsi:type="dcterms:W3CDTF">2023-04-03T13:23:22Z</dcterms:created>
  <dcterms:modified xsi:type="dcterms:W3CDTF">2023-04-18T11:00:43Z</dcterms:modified>
</cp:coreProperties>
</file>